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9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0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3.xml" ContentType="application/vnd.openxmlformats-officedocument.theme+xml"/>
  <Override PartName="/ppt/theme/themeOverride1.xml" ContentType="application/vnd.openxmlformats-officedocument.themeOverrid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4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5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6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theme/theme17.xml" ContentType="application/vnd.openxmlformats-officedocument.theme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8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19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  <p:sldMasterId id="2147483714" r:id="rId5"/>
    <p:sldMasterId id="2147483736" r:id="rId6"/>
    <p:sldMasterId id="2147483758" r:id="rId7"/>
    <p:sldMasterId id="2147483785" r:id="rId8"/>
    <p:sldMasterId id="2147483809" r:id="rId9"/>
    <p:sldMasterId id="2147483819" r:id="rId10"/>
    <p:sldMasterId id="2147483837" r:id="rId11"/>
    <p:sldMasterId id="2147483847" r:id="rId12"/>
    <p:sldMasterId id="2147483865" r:id="rId13"/>
    <p:sldMasterId id="2147483883" r:id="rId14"/>
    <p:sldMasterId id="2147483895" r:id="rId15"/>
    <p:sldMasterId id="2147483911" r:id="rId16"/>
    <p:sldMasterId id="2147483925" r:id="rId17"/>
    <p:sldMasterId id="2147483937" r:id="rId18"/>
    <p:sldMasterId id="2147483950" r:id="rId19"/>
    <p:sldMasterId id="2147483971" r:id="rId20"/>
    <p:sldMasterId id="2147483984" r:id="rId21"/>
    <p:sldMasterId id="2147483998" r:id="rId22"/>
  </p:sldMasterIdLst>
  <p:notesMasterIdLst>
    <p:notesMasterId r:id="rId30"/>
  </p:notesMasterIdLst>
  <p:handoutMasterIdLst>
    <p:handoutMasterId r:id="rId31"/>
  </p:handoutMasterIdLst>
  <p:sldIdLst>
    <p:sldId id="330" r:id="rId23"/>
    <p:sldId id="464" r:id="rId24"/>
    <p:sldId id="465" r:id="rId25"/>
    <p:sldId id="466" r:id="rId26"/>
    <p:sldId id="467" r:id="rId27"/>
    <p:sldId id="468" r:id="rId28"/>
    <p:sldId id="469" r:id="rId29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39">
          <p15:clr>
            <a:srgbClr val="A4A3A4"/>
          </p15:clr>
        </p15:guide>
        <p15:guide id="2" orient="horz" pos="2137" userDrawn="1">
          <p15:clr>
            <a:srgbClr val="A4A3A4"/>
          </p15:clr>
        </p15:guide>
        <p15:guide id="3" orient="horz" pos="4157">
          <p15:clr>
            <a:srgbClr val="A4A3A4"/>
          </p15:clr>
        </p15:guide>
        <p15:guide id="4" orient="horz" pos="163">
          <p15:clr>
            <a:srgbClr val="A4A3A4"/>
          </p15:clr>
        </p15:guide>
        <p15:guide id="5" pos="5557">
          <p15:clr>
            <a:srgbClr val="A4A3A4"/>
          </p15:clr>
        </p15:guide>
        <p15:guide id="6" pos="2880">
          <p15:clr>
            <a:srgbClr val="A4A3A4"/>
          </p15:clr>
        </p15:guide>
        <p15:guide id="7" pos="202">
          <p15:clr>
            <a:srgbClr val="A4A3A4"/>
          </p15:clr>
        </p15:guide>
        <p15:guide id="8" orient="horz" pos="21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001A"/>
    <a:srgbClr val="6AB732"/>
    <a:srgbClr val="21B3EF"/>
    <a:srgbClr val="F27019"/>
    <a:srgbClr val="335818"/>
    <a:srgbClr val="1D2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8" autoAdjust="0"/>
    <p:restoredTop sz="82416" autoAdjust="0"/>
  </p:normalViewPr>
  <p:slideViewPr>
    <p:cSldViewPr snapToGrid="0" snapToObjects="1">
      <p:cViewPr varScale="1">
        <p:scale>
          <a:sx n="85" d="100"/>
          <a:sy n="85" d="100"/>
        </p:scale>
        <p:origin x="-830" y="-82"/>
      </p:cViewPr>
      <p:guideLst>
        <p:guide orient="horz" pos="1139"/>
        <p:guide orient="horz" pos="2137"/>
        <p:guide orient="horz" pos="4157"/>
        <p:guide orient="horz" pos="163"/>
        <p:guide orient="horz" pos="2115"/>
        <p:guide pos="5557"/>
        <p:guide pos="2880"/>
        <p:guide pos="2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4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presProps" Target="presProps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2.xml"/><Relationship Id="rId32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 Donati" userId="1e803fbe-150f-4e87-9c99-3be4005bd89e" providerId="ADAL" clId="{1788F78E-72E1-DD43-8EA8-6A569D05CDA2}"/>
    <pc:docChg chg="modSld">
      <pc:chgData name="Ludovic Donati" userId="1e803fbe-150f-4e87-9c99-3be4005bd89e" providerId="ADAL" clId="{1788F78E-72E1-DD43-8EA8-6A569D05CDA2}" dt="2018-06-10T11:28:52.394" v="7" actId="20577"/>
      <pc:docMkLst>
        <pc:docMk/>
      </pc:docMkLst>
      <pc:sldChg chg="addSp delSp">
        <pc:chgData name="Ludovic Donati" userId="1e803fbe-150f-4e87-9c99-3be4005bd89e" providerId="ADAL" clId="{1788F78E-72E1-DD43-8EA8-6A569D05CDA2}" dt="2018-06-10T11:27:21.120" v="2"/>
        <pc:sldMkLst>
          <pc:docMk/>
          <pc:sldMk cId="3748422349" sldId="330"/>
        </pc:sldMkLst>
        <pc:inkChg chg="add del">
          <ac:chgData name="Ludovic Donati" userId="1e803fbe-150f-4e87-9c99-3be4005bd89e" providerId="ADAL" clId="{1788F78E-72E1-DD43-8EA8-6A569D05CDA2}" dt="2018-06-10T11:27:21.120" v="2"/>
          <ac:inkMkLst>
            <pc:docMk/>
            <pc:sldMk cId="3748422349" sldId="330"/>
            <ac:inkMk id="4" creationId="{7C382CC4-2B37-FB41-91C1-AB9586E1DC0E}"/>
          </ac:inkMkLst>
        </pc:inkChg>
      </pc:sldChg>
      <pc:sldChg chg="addSp delSp modSp">
        <pc:chgData name="Ludovic Donati" userId="1e803fbe-150f-4e87-9c99-3be4005bd89e" providerId="ADAL" clId="{1788F78E-72E1-DD43-8EA8-6A569D05CDA2}" dt="2018-06-10T11:28:52.394" v="7" actId="20577"/>
        <pc:sldMkLst>
          <pc:docMk/>
          <pc:sldMk cId="2296405264" sldId="382"/>
        </pc:sldMkLst>
        <pc:spChg chg="mod">
          <ac:chgData name="Ludovic Donati" userId="1e803fbe-150f-4e87-9c99-3be4005bd89e" providerId="ADAL" clId="{1788F78E-72E1-DD43-8EA8-6A569D05CDA2}" dt="2018-06-10T11:28:52.394" v="7" actId="20577"/>
          <ac:spMkLst>
            <pc:docMk/>
            <pc:sldMk cId="2296405264" sldId="382"/>
            <ac:spMk id="57" creationId="{87D5C8D8-CE6B-4E09-AFB7-230F33E7B887}"/>
          </ac:spMkLst>
        </pc:spChg>
        <pc:inkChg chg="add del">
          <ac:chgData name="Ludovic Donati" userId="1e803fbe-150f-4e87-9c99-3be4005bd89e" providerId="ADAL" clId="{1788F78E-72E1-DD43-8EA8-6A569D05CDA2}" dt="2018-06-10T11:27:58.469" v="5"/>
          <ac:inkMkLst>
            <pc:docMk/>
            <pc:sldMk cId="2296405264" sldId="382"/>
            <ac:inkMk id="2" creationId="{6C8CD4D8-C680-2A4F-BA11-4A2107A12F88}"/>
          </ac:inkMkLst>
        </pc:ink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FA138-7DB1-5D46-92DA-50B2E1494A64}" type="datetimeFigureOut">
              <a:rPr lang="en-US" smtClean="0"/>
              <a:t>10/4/2018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3BED9-B0D1-CC4C-9A1E-7B67619CC8F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538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2DDFA-0CE8-2B40-BF19-7FB94F1821B0}" type="datetimeFigureOut">
              <a:rPr lang="en-US" smtClean="0"/>
              <a:t>10/4/2018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73AFC-67BE-9140-AEFA-9E640EA710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7561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jpe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image" Target="../media/image34.emf"/><Relationship Id="rId4" Type="http://schemas.openxmlformats.org/officeDocument/2006/relationships/oleObject" Target="../embeddings/oleObject6.bin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Relationship Id="rId4" Type="http://schemas.microsoft.com/office/2007/relationships/hdphoto" Target="../media/hdphoto1.wdp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emf"/><Relationship Id="rId12" Type="http://schemas.openxmlformats.org/officeDocument/2006/relationships/image" Target="../media/image25.jpeg"/><Relationship Id="rId2" Type="http://schemas.openxmlformats.org/officeDocument/2006/relationships/image" Target="../media/image35.png"/><Relationship Id="rId16" Type="http://schemas.openxmlformats.org/officeDocument/2006/relationships/image" Target="../media/image29.jp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9.emf"/><Relationship Id="rId11" Type="http://schemas.openxmlformats.org/officeDocument/2006/relationships/image" Target="../media/image24.jpeg"/><Relationship Id="rId5" Type="http://schemas.openxmlformats.org/officeDocument/2006/relationships/image" Target="../media/image18.emf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jpe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3.xml"/><Relationship Id="rId1" Type="http://schemas.openxmlformats.org/officeDocument/2006/relationships/themeOverride" Target="../theme/themeOverride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Relationship Id="rId4" Type="http://schemas.microsoft.com/office/2007/relationships/hdphoto" Target="../media/hdphoto1.wdp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emf"/><Relationship Id="rId12" Type="http://schemas.openxmlformats.org/officeDocument/2006/relationships/image" Target="../media/image25.jpeg"/><Relationship Id="rId2" Type="http://schemas.openxmlformats.org/officeDocument/2006/relationships/image" Target="../media/image35.png"/><Relationship Id="rId16" Type="http://schemas.openxmlformats.org/officeDocument/2006/relationships/image" Target="../media/image29.jp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9.emf"/><Relationship Id="rId11" Type="http://schemas.openxmlformats.org/officeDocument/2006/relationships/image" Target="../media/image24.jpeg"/><Relationship Id="rId5" Type="http://schemas.openxmlformats.org/officeDocument/2006/relationships/image" Target="../media/image18.emf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jpe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Relationship Id="rId4" Type="http://schemas.microsoft.com/office/2007/relationships/hdphoto" Target="../media/hdphoto1.wdp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emf"/><Relationship Id="rId12" Type="http://schemas.openxmlformats.org/officeDocument/2006/relationships/image" Target="../media/image25.jpeg"/><Relationship Id="rId2" Type="http://schemas.openxmlformats.org/officeDocument/2006/relationships/image" Target="../media/image15.emf"/><Relationship Id="rId16" Type="http://schemas.openxmlformats.org/officeDocument/2006/relationships/image" Target="../media/image29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9.emf"/><Relationship Id="rId11" Type="http://schemas.openxmlformats.org/officeDocument/2006/relationships/image" Target="../media/image24.jpeg"/><Relationship Id="rId5" Type="http://schemas.openxmlformats.org/officeDocument/2006/relationships/image" Target="../media/image18.emf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jpe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jpeg"/><Relationship Id="rId3" Type="http://schemas.openxmlformats.org/officeDocument/2006/relationships/image" Target="../media/image16.jpeg"/><Relationship Id="rId7" Type="http://schemas.openxmlformats.org/officeDocument/2006/relationships/image" Target="../media/image20.emf"/><Relationship Id="rId12" Type="http://schemas.openxmlformats.org/officeDocument/2006/relationships/image" Target="../media/image25.jpeg"/><Relationship Id="rId2" Type="http://schemas.openxmlformats.org/officeDocument/2006/relationships/image" Target="../media/image15.emf"/><Relationship Id="rId16" Type="http://schemas.openxmlformats.org/officeDocument/2006/relationships/image" Target="../media/image29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9.emf"/><Relationship Id="rId11" Type="http://schemas.openxmlformats.org/officeDocument/2006/relationships/image" Target="../media/image24.jpeg"/><Relationship Id="rId5" Type="http://schemas.openxmlformats.org/officeDocument/2006/relationships/image" Target="../media/image18.emf"/><Relationship Id="rId15" Type="http://schemas.openxmlformats.org/officeDocument/2006/relationships/image" Target="../media/image28.jpeg"/><Relationship Id="rId10" Type="http://schemas.openxmlformats.org/officeDocument/2006/relationships/image" Target="../media/image23.jpeg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jpe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6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 descr="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45" y="2839689"/>
            <a:ext cx="2846642" cy="2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8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6148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53" t="59" r="8177" b="-27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9827955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7" t="253" r="23508" b="-62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cxnSp>
        <p:nvCxnSpPr>
          <p:cNvPr id="18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grpSp>
        <p:nvGrpSpPr>
          <p:cNvPr id="2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2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pic>
        <p:nvPicPr>
          <p:cNvPr id="25" name="Picture 22"/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894862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42" t="81" r="14199" b="58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89569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81" t="1647" r="17429" b="-299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561007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1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8" name="Oval 17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2" name="Oval 21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Lithium</a:t>
            </a: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22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97" y="2833589"/>
            <a:ext cx="2852738" cy="2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123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9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 marL="0" indent="0">
              <a:buNone/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fr-FR" dirty="0"/>
              <a:t>TITRE DE LA PAGE SUR DEUX LIGNES MAXIMUM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869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MAXIMUM</a:t>
            </a:r>
            <a:endParaRPr lang="fr-FR" dirty="0"/>
          </a:p>
        </p:txBody>
      </p:sp>
      <p:sp>
        <p:nvSpPr>
          <p:cNvPr id="7" name="Oval 6"/>
          <p:cNvSpPr/>
          <p:nvPr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texte ou chiffre clé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205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MAXIMUM</a:t>
            </a:r>
            <a:endParaRPr lang="fr-FR" dirty="0"/>
          </a:p>
        </p:txBody>
      </p:sp>
      <p:grpSp>
        <p:nvGrpSpPr>
          <p:cNvPr id="14" name="Group 13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148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DEUX LIGNES MAXIMUM</a:t>
            </a:r>
            <a:endParaRPr lang="fr-FR" dirty="0"/>
          </a:p>
        </p:txBody>
      </p:sp>
      <p:grpSp>
        <p:nvGrpSpPr>
          <p:cNvPr id="14" name="Group 13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089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1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TWO LINES MAX.</a:t>
            </a:r>
            <a:endParaRPr lang="fr-FR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089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87109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portrait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374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7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INSÉRER GRAPHIQUE</a:t>
            </a:r>
          </a:p>
        </p:txBody>
      </p:sp>
      <p:sp>
        <p:nvSpPr>
          <p:cNvPr id="16" name="Oval 15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821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6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INSÉRER TABLEAU</a:t>
            </a:r>
          </a:p>
        </p:txBody>
      </p:sp>
      <p:sp>
        <p:nvSpPr>
          <p:cNvPr id="17" name="Oval 16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 vert="horz"/>
          <a:lstStyle>
            <a:lvl1pPr marL="171450" indent="-171450">
              <a:buFont typeface="Arial"/>
              <a:buChar char="•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dirty="0"/>
              <a:t>Insérer une légende</a:t>
            </a:r>
          </a:p>
          <a:p>
            <a:pPr lvl="0"/>
            <a:endParaRPr lang="fr-FR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0043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4654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6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2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5" name="Picture 22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45" y="2839689"/>
            <a:ext cx="2846642" cy="2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9023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5632110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53" t="59" r="8177" b="-27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596342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7" t="253" r="23508" b="-62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196317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42" t="81" r="14199" b="58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0586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127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81" t="1647" r="17429" b="-299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718059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1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8" name="Oval 17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2" name="Oval 21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Lithium</a:t>
            </a: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5" name="Picture 22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97" y="2833589"/>
            <a:ext cx="2852738" cy="2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859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18103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0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9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 marL="0" indent="0">
              <a:buNone/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fr-FR" dirty="0"/>
              <a:t>TITRE DE LA PAGE SUR DEUX LIGNES MAXIMUM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0325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MAXIMUM</a:t>
            </a:r>
            <a:endParaRPr lang="fr-FR" dirty="0"/>
          </a:p>
        </p:txBody>
      </p:sp>
      <p:sp>
        <p:nvSpPr>
          <p:cNvPr id="7" name="Oval 6"/>
          <p:cNvSpPr/>
          <p:nvPr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texte ou chiffre clé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5537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MAXIMUM</a:t>
            </a:r>
            <a:endParaRPr lang="fr-FR" dirty="0"/>
          </a:p>
        </p:txBody>
      </p:sp>
      <p:grpSp>
        <p:nvGrpSpPr>
          <p:cNvPr id="14" name="Group 13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7134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DEUX LIGNES MAXIMUM</a:t>
            </a:r>
            <a:endParaRPr lang="fr-FR" dirty="0"/>
          </a:p>
        </p:txBody>
      </p:sp>
      <p:grpSp>
        <p:nvGrpSpPr>
          <p:cNvPr id="14" name="Group 13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19460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579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0873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portrait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8" name="Oval 17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650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7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INSÉRER GRAPHIQUE</a:t>
            </a:r>
          </a:p>
        </p:txBody>
      </p:sp>
      <p:sp>
        <p:nvSpPr>
          <p:cNvPr id="16" name="Oval 15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41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99"/>
            <a:ext cx="3146730" cy="230615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</a:t>
            </a:r>
          </a:p>
          <a:p>
            <a:pPr lvl="0"/>
            <a:r>
              <a:rPr lang="fr-FR" dirty="0"/>
              <a:t>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87109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6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INSÉRER TABLEAU</a:t>
            </a:r>
          </a:p>
        </p:txBody>
      </p:sp>
      <p:sp>
        <p:nvSpPr>
          <p:cNvPr id="17" name="Oval 16"/>
          <p:cNvSpPr/>
          <p:nvPr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 vert="horz"/>
          <a:lstStyle>
            <a:lvl1pPr marL="171450" indent="-171450">
              <a:buFont typeface="Arial"/>
              <a:buChar char="•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dirty="0"/>
              <a:t>Insérer une légende</a:t>
            </a:r>
          </a:p>
          <a:p>
            <a:pPr lvl="0"/>
            <a:endParaRPr lang="fr-FR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855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13114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7308865" y="4227237"/>
            <a:ext cx="1382563" cy="1382563"/>
            <a:chOff x="2217201" y="744513"/>
            <a:chExt cx="1382563" cy="1382563"/>
          </a:xfrm>
        </p:grpSpPr>
        <p:sp>
          <p:nvSpPr>
            <p:cNvPr id="25" name="Oval 2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2ND  PART ON SEVERAL LINES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6AB732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7308857" y="3395443"/>
            <a:ext cx="338678" cy="822317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7124339" y="5343148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2400" b="1" dirty="0">
                <a:solidFill>
                  <a:srgbClr val="6AB732"/>
                </a:solidFill>
              </a:rPr>
              <a:t>Ni</a:t>
            </a:r>
            <a:endParaRPr lang="fr-FR" sz="3600" b="1" dirty="0">
              <a:solidFill>
                <a:srgbClr val="6AB732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8" name="Picture 17" descr="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250" y="541371"/>
            <a:ext cx="2822260" cy="28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8251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96394813-5707-48A0-AB4F-11D5D27941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3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96394813-5707-48A0-AB4F-11D5D27941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67000716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6" name="Oval 25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05451667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14905190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DECRIPTION, LEGEND, ON TWO LINES MAX. 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17275880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101995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DECRIPTION, LEGEND… ON THREE LINES MAX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384815116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A VISUAL- portrait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661850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96374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</p:spTree>
    <p:extLst>
      <p:ext uri="{BB962C8B-B14F-4D97-AF65-F5344CB8AC3E}">
        <p14:creationId xmlns:p14="http://schemas.microsoft.com/office/powerpoint/2010/main" val="53390311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 baseline="0"/>
            </a:lvl1pPr>
          </a:lstStyle>
          <a:p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776715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71997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3RD PART ON SEVERAL LINES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2049861" y="3980470"/>
            <a:ext cx="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21B3EF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358580" y="4709053"/>
            <a:ext cx="1382563" cy="1382563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2423629" y="448690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21B3EF"/>
                </a:solidFill>
              </a:rPr>
              <a:t>Mn</a:t>
            </a:r>
            <a:endParaRPr lang="fr-FR" sz="3600" b="1" dirty="0">
              <a:solidFill>
                <a:srgbClr val="21B3EF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7" name="Picture 16" descr="5-r70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5" y="1023221"/>
            <a:ext cx="2834451" cy="2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0081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CF1FD76B-7B5C-4CCE-A0C6-7239D4178A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1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CF1FD76B-7B5C-4CCE-A0C6-7239D4178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115410581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4158003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13986818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TWO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20815935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722351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58495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7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082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98306960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</p:spTree>
    <p:extLst>
      <p:ext uri="{BB962C8B-B14F-4D97-AF65-F5344CB8AC3E}">
        <p14:creationId xmlns:p14="http://schemas.microsoft.com/office/powerpoint/2010/main" val="88604736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/>
            </a:lvl1pPr>
          </a:lstStyle>
          <a:p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83593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2152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341679" y="1617688"/>
            <a:ext cx="4524375" cy="1168649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32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PRESENTATION</a:t>
            </a: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7026362" y="1354673"/>
            <a:ext cx="1763894" cy="25352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2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5646557" y="2795801"/>
            <a:ext cx="3219497" cy="379091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600" spc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NAME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646557" y="3051685"/>
            <a:ext cx="3219497" cy="379091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600" i="1" spc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2" name="Image 1" descr="unname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23" y="136075"/>
            <a:ext cx="1261520" cy="1112783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26" y="1031541"/>
            <a:ext cx="1454400" cy="1454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08720" y="4580327"/>
            <a:ext cx="544022" cy="54402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5261" y="2892829"/>
            <a:ext cx="602540" cy="56997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93173" y="4476180"/>
            <a:ext cx="479226" cy="5523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84444" y="954496"/>
            <a:ext cx="591512" cy="4550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606530" y="4169254"/>
            <a:ext cx="324572" cy="5564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71724" y="6109857"/>
            <a:ext cx="569342" cy="522547"/>
          </a:xfrm>
          <a:prstGeom prst="rect">
            <a:avLst/>
          </a:prstGeom>
        </p:spPr>
      </p:pic>
      <p:cxnSp>
        <p:nvCxnSpPr>
          <p:cNvPr id="17" name="Connecteur droit 16"/>
          <p:cNvCxnSpPr/>
          <p:nvPr userDrawn="1"/>
        </p:nvCxnSpPr>
        <p:spPr>
          <a:xfrm flipV="1">
            <a:off x="1894098" y="1377965"/>
            <a:ext cx="407799" cy="149225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 userDrawn="1"/>
        </p:nvCxnSpPr>
        <p:spPr>
          <a:xfrm>
            <a:off x="1520410" y="3542861"/>
            <a:ext cx="1095374" cy="89780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 userDrawn="1"/>
        </p:nvCxnSpPr>
        <p:spPr>
          <a:xfrm>
            <a:off x="2975975" y="3691328"/>
            <a:ext cx="176167" cy="41583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 userDrawn="1"/>
        </p:nvCxnSpPr>
        <p:spPr>
          <a:xfrm>
            <a:off x="1022827" y="4898799"/>
            <a:ext cx="75377" cy="300735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 userDrawn="1"/>
        </p:nvCxnSpPr>
        <p:spPr>
          <a:xfrm flipV="1">
            <a:off x="1963460" y="5643811"/>
            <a:ext cx="543667" cy="15616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 userDrawn="1"/>
        </p:nvCxnSpPr>
        <p:spPr>
          <a:xfrm>
            <a:off x="4606530" y="5124350"/>
            <a:ext cx="763696" cy="13840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 userDrawn="1"/>
        </p:nvCxnSpPr>
        <p:spPr>
          <a:xfrm flipV="1">
            <a:off x="5334672" y="5891653"/>
            <a:ext cx="214594" cy="172611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 userDrawn="1"/>
        </p:nvCxnSpPr>
        <p:spPr>
          <a:xfrm flipV="1">
            <a:off x="6669545" y="5028508"/>
            <a:ext cx="506996" cy="245160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 39"/>
          <p:cNvPicPr>
            <a:picLocks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8281" y="4153350"/>
            <a:ext cx="1983951" cy="19839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43" name="Image 42"/>
          <p:cNvPicPr>
            <a:picLocks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6530" y="5959096"/>
            <a:ext cx="754174" cy="74834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45" name="Image 44"/>
          <p:cNvPicPr>
            <a:picLocks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743" y="5254431"/>
            <a:ext cx="1270800" cy="1270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50" name="Image 49"/>
          <p:cNvPicPr>
            <a:picLocks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" t="7613" r="1356" b="26928"/>
          <a:stretch/>
        </p:blipFill>
        <p:spPr>
          <a:xfrm>
            <a:off x="7071042" y="5277947"/>
            <a:ext cx="1270800" cy="1270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52" name="Image 51"/>
          <p:cNvPicPr>
            <a:picLocks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20" t="213" r="13314" b="21619"/>
          <a:stretch/>
        </p:blipFill>
        <p:spPr>
          <a:xfrm>
            <a:off x="310900" y="3663491"/>
            <a:ext cx="1105200" cy="11052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54" name="Image 53"/>
          <p:cNvPicPr>
            <a:picLocks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5408" y="4852324"/>
            <a:ext cx="1135839" cy="11376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60" name="Image 59"/>
          <p:cNvPicPr>
            <a:picLocks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83" t="11068" r="16250" b="1634"/>
          <a:stretch/>
        </p:blipFill>
        <p:spPr>
          <a:xfrm>
            <a:off x="1911844" y="2053269"/>
            <a:ext cx="1598400" cy="1602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7142753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16678" y="2456725"/>
            <a:ext cx="354711" cy="726499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F27019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482471" y="1017301"/>
            <a:ext cx="1382563" cy="1382563"/>
            <a:chOff x="2217201" y="744513"/>
            <a:chExt cx="1382563" cy="1382563"/>
          </a:xfrm>
        </p:grpSpPr>
        <p:sp>
          <p:nvSpPr>
            <p:cNvPr id="26" name="Oval 2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6547529" y="79515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2400" b="1" dirty="0">
                <a:solidFill>
                  <a:srgbClr val="F27019"/>
                </a:solidFill>
              </a:rPr>
              <a:t>All</a:t>
            </a:r>
            <a:endParaRPr lang="fr-FR" sz="3600" b="1" dirty="0">
              <a:solidFill>
                <a:srgbClr val="F27019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</p:spPr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Picture 20" descr="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8" y="3176009"/>
            <a:ext cx="2877120" cy="28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002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4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16678" y="2456725"/>
            <a:ext cx="354711" cy="726499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F27019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482471" y="1017301"/>
            <a:ext cx="1382563" cy="1382563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6547529" y="79515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2400" b="1" dirty="0">
                <a:solidFill>
                  <a:srgbClr val="F27019"/>
                </a:solidFill>
              </a:rPr>
              <a:t>All</a:t>
            </a:r>
            <a:endParaRPr lang="fr-FR" sz="3600" b="1" dirty="0">
              <a:solidFill>
                <a:srgbClr val="F27019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</p:spPr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" name="Picture 25" descr="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52" y="3151642"/>
            <a:ext cx="2877120" cy="28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0147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133810516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MAXIMUM</a:t>
            </a:r>
            <a:endParaRPr lang="fr-FR" dirty="0"/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texte ou chiffre clé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137852089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MAXIMUM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3659283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6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 vert="horz"/>
          <a:lstStyle>
            <a:lvl1pPr marL="171450" indent="-171450">
              <a:buFont typeface="Arial"/>
              <a:buChar char="•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70043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DEUX LIGNES MAXIMUM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174561568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262703084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paysage</a:t>
            </a: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160128780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DÉTAILS, DESCRIPTIF, LÉGENDE</a:t>
            </a:r>
            <a:r>
              <a:rPr lang="en-US" dirty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CHIFFRE CLÉ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INSÉRER VISUEL - portrait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3994841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INSÉRER GRAPHIQUE</a:t>
            </a:r>
          </a:p>
        </p:txBody>
      </p:sp>
    </p:spTree>
    <p:extLst>
      <p:ext uri="{BB962C8B-B14F-4D97-AF65-F5344CB8AC3E}">
        <p14:creationId xmlns:p14="http://schemas.microsoft.com/office/powerpoint/2010/main" val="349711758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INSÉRER TABLEAU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/>
            </a:lvl1pPr>
          </a:lstStyle>
          <a:p>
            <a:r>
              <a:rPr lang="fr-FR" dirty="0"/>
              <a:t>Insérer une légende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201298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32556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3RD PART ON SEVERAL LINES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2049861" y="3980470"/>
            <a:ext cx="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21B3EF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358580" y="4709053"/>
            <a:ext cx="1382563" cy="1382563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2423629" y="448690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21B3EF"/>
                </a:solidFill>
              </a:rPr>
              <a:t>Mn</a:t>
            </a:r>
            <a:endParaRPr lang="fr-FR" sz="3600" b="1" dirty="0">
              <a:solidFill>
                <a:srgbClr val="21B3EF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7" name="Picture 16" descr="5-r70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5" y="1023221"/>
            <a:ext cx="2834451" cy="2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9547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CF1FD76B-7B5C-4CCE-A0C6-7239D4178A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65595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0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168737649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933013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46545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19646642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TWO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329224073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149417045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58081903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99015573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</p:spTree>
    <p:extLst>
      <p:ext uri="{BB962C8B-B14F-4D97-AF65-F5344CB8AC3E}">
        <p14:creationId xmlns:p14="http://schemas.microsoft.com/office/powerpoint/2010/main" val="106534228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/>
            </a:lvl1pPr>
          </a:lstStyle>
          <a:p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86429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74831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4TH PART ON SEVERAL LINES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16678" y="2456725"/>
            <a:ext cx="354711" cy="726499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F27019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482471" y="1017301"/>
            <a:ext cx="1382563" cy="1382563"/>
            <a:chOff x="2217201" y="744513"/>
            <a:chExt cx="1382563" cy="1382563"/>
          </a:xfrm>
        </p:grpSpPr>
        <p:sp>
          <p:nvSpPr>
            <p:cNvPr id="26" name="Oval 2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6547529" y="79515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F27019"/>
                </a:solidFill>
              </a:rPr>
              <a:t>All</a:t>
            </a:r>
            <a:endParaRPr lang="fr-FR" sz="3600" b="1" dirty="0">
              <a:solidFill>
                <a:srgbClr val="F27019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21" name="Picture 20" descr="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8" y="3176009"/>
            <a:ext cx="2877120" cy="28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227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4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4TH PART ON SEVERAL LINES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16678" y="2456725"/>
            <a:ext cx="354711" cy="726499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F27019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482471" y="1017301"/>
            <a:ext cx="1382563" cy="1382563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6547529" y="79515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F27019"/>
                </a:solidFill>
              </a:rPr>
              <a:t>All</a:t>
            </a:r>
            <a:endParaRPr lang="fr-FR" sz="3600" b="1" dirty="0">
              <a:solidFill>
                <a:srgbClr val="F27019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26" name="Picture 25" descr="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52" y="3151642"/>
            <a:ext cx="2877120" cy="28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5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16678" y="2456725"/>
            <a:ext cx="354711" cy="726499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F27019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482471" y="1017301"/>
            <a:ext cx="1382563" cy="1382563"/>
            <a:chOff x="2217201" y="744513"/>
            <a:chExt cx="1382563" cy="1382563"/>
          </a:xfrm>
        </p:grpSpPr>
        <p:sp>
          <p:nvSpPr>
            <p:cNvPr id="26" name="Oval 2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6547529" y="79515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/>
            <a:r>
              <a:rPr lang="fr-FR" sz="2400" b="1" dirty="0">
                <a:solidFill>
                  <a:srgbClr val="F27019"/>
                </a:solidFill>
              </a:rPr>
              <a:t>All</a:t>
            </a:r>
            <a:endParaRPr lang="fr-FR" sz="3600" b="1" dirty="0">
              <a:solidFill>
                <a:srgbClr val="F27019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20" name="Picture 20" descr="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8" y="3176009"/>
            <a:ext cx="2877120" cy="28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9247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11104674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47597483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90419448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TWO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47978389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41483344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09931822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6887591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</p:spTree>
    <p:extLst>
      <p:ext uri="{BB962C8B-B14F-4D97-AF65-F5344CB8AC3E}">
        <p14:creationId xmlns:p14="http://schemas.microsoft.com/office/powerpoint/2010/main" val="288001010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/>
            </a:lvl1pPr>
          </a:lstStyle>
          <a:p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495162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71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7308865" y="4227237"/>
            <a:ext cx="1382563" cy="1382563"/>
            <a:chOff x="2217201" y="744513"/>
            <a:chExt cx="1382563" cy="1382563"/>
          </a:xfrm>
        </p:grpSpPr>
        <p:sp>
          <p:nvSpPr>
            <p:cNvPr id="25" name="Oval 2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2ND  PART ON SEVERAL LINES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6AB732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7308857" y="3395443"/>
            <a:ext cx="338678" cy="822317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7124339" y="5343148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6AB732"/>
                </a:solidFill>
              </a:rPr>
              <a:t>Ni</a:t>
            </a:r>
            <a:endParaRPr lang="fr-FR" sz="3600" b="1" dirty="0">
              <a:solidFill>
                <a:srgbClr val="6AB732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250" y="541371"/>
            <a:ext cx="2822260" cy="28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8739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6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23" name="Picture 22" descr="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45" y="2839689"/>
            <a:ext cx="2846642" cy="2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327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8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292383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7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53" t="59" r="8177" b="-27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110207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7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7" t="253" r="23508" b="-62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6817789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9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42" t="81" r="14199" b="58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1373851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8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81" t="1647" r="17429" b="-299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6395000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  <a:p>
            <a:pPr lvl="0"/>
            <a:endParaRPr lang="fr-FR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8" name="Oval 17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2" name="Oval 21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Lithium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23" name="Picture 22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97" y="2833589"/>
            <a:ext cx="2852738" cy="2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0186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118A94A8-15F1-4B1C-8966-D5E7BC4142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3859100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6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8007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0595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6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5588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147894750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TWO LINES MAX.</a:t>
            </a:r>
            <a:endParaRPr lang="fr-FR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5142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1823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99"/>
            <a:ext cx="3146730" cy="23061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</a:t>
            </a:r>
          </a:p>
          <a:p>
            <a:pPr lvl="0"/>
            <a:r>
              <a:rPr lang="fr-FR" dirty="0"/>
              <a:t>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5116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1940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7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8660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6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 vert="horz"/>
          <a:lstStyle>
            <a:lvl1pPr marL="171450" indent="-171450">
              <a:buFont typeface="Arial"/>
              <a:buChar char="•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50107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71586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341679" y="1617688"/>
            <a:ext cx="4524375" cy="1168649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32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PRESENTATION</a:t>
            </a: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7026362" y="1354673"/>
            <a:ext cx="1763894" cy="25352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2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5646557" y="2795801"/>
            <a:ext cx="3219497" cy="379091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600" spc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NAME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646557" y="3051685"/>
            <a:ext cx="3219497" cy="379091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600" i="1" spc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Function</a:t>
            </a:r>
            <a:endParaRPr lang="fr-FR" dirty="0"/>
          </a:p>
        </p:txBody>
      </p:sp>
      <p:pic>
        <p:nvPicPr>
          <p:cNvPr id="2" name="Image 1" descr="unname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23" y="136075"/>
            <a:ext cx="1261520" cy="1112783"/>
          </a:xfrm>
          <a:prstGeom prst="rect">
            <a:avLst/>
          </a:prstGeom>
        </p:spPr>
      </p:pic>
      <p:pic>
        <p:nvPicPr>
          <p:cNvPr id="3" name="Image 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26" y="1031541"/>
            <a:ext cx="1454400" cy="1454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08720" y="4580327"/>
            <a:ext cx="544022" cy="54402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5261" y="2892829"/>
            <a:ext cx="602540" cy="56997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93173" y="4476180"/>
            <a:ext cx="479226" cy="5523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384444" y="954496"/>
            <a:ext cx="591512" cy="45500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606530" y="4169254"/>
            <a:ext cx="324572" cy="55640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71724" y="6109857"/>
            <a:ext cx="569342" cy="522547"/>
          </a:xfrm>
          <a:prstGeom prst="rect">
            <a:avLst/>
          </a:prstGeom>
        </p:spPr>
      </p:pic>
      <p:cxnSp>
        <p:nvCxnSpPr>
          <p:cNvPr id="17" name="Connecteur droit 16"/>
          <p:cNvCxnSpPr/>
          <p:nvPr userDrawn="1"/>
        </p:nvCxnSpPr>
        <p:spPr>
          <a:xfrm flipV="1">
            <a:off x="1894098" y="1377965"/>
            <a:ext cx="407799" cy="149225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 userDrawn="1"/>
        </p:nvCxnSpPr>
        <p:spPr>
          <a:xfrm>
            <a:off x="1520410" y="3542861"/>
            <a:ext cx="1095374" cy="89780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 userDrawn="1"/>
        </p:nvCxnSpPr>
        <p:spPr>
          <a:xfrm>
            <a:off x="2975975" y="3691328"/>
            <a:ext cx="176167" cy="41583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 userDrawn="1"/>
        </p:nvCxnSpPr>
        <p:spPr>
          <a:xfrm>
            <a:off x="1022827" y="4898799"/>
            <a:ext cx="75377" cy="300735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 userDrawn="1"/>
        </p:nvCxnSpPr>
        <p:spPr>
          <a:xfrm flipV="1">
            <a:off x="1963460" y="5643811"/>
            <a:ext cx="543667" cy="15616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 userDrawn="1"/>
        </p:nvCxnSpPr>
        <p:spPr>
          <a:xfrm>
            <a:off x="4606530" y="5124350"/>
            <a:ext cx="763696" cy="13840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 userDrawn="1"/>
        </p:nvCxnSpPr>
        <p:spPr>
          <a:xfrm flipV="1">
            <a:off x="5334672" y="5891653"/>
            <a:ext cx="214594" cy="172611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 userDrawn="1"/>
        </p:nvCxnSpPr>
        <p:spPr>
          <a:xfrm flipV="1">
            <a:off x="6669545" y="5028508"/>
            <a:ext cx="506996" cy="245160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Image 39"/>
          <p:cNvPicPr>
            <a:picLocks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8281" y="4153350"/>
            <a:ext cx="1983951" cy="19839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43" name="Image 42"/>
          <p:cNvPicPr>
            <a:picLocks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6530" y="5959096"/>
            <a:ext cx="754174" cy="74834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45" name="Image 44"/>
          <p:cNvPicPr>
            <a:picLocks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743" y="5254431"/>
            <a:ext cx="1270800" cy="1270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50" name="Image 49"/>
          <p:cNvPicPr>
            <a:picLocks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" t="7613" r="1356" b="26928"/>
          <a:stretch/>
        </p:blipFill>
        <p:spPr>
          <a:xfrm>
            <a:off x="7071042" y="5277947"/>
            <a:ext cx="1270800" cy="1270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52" name="Image 51"/>
          <p:cNvPicPr>
            <a:picLocks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20" t="213" r="13314" b="21619"/>
          <a:stretch/>
        </p:blipFill>
        <p:spPr>
          <a:xfrm>
            <a:off x="310900" y="3663491"/>
            <a:ext cx="1105200" cy="11052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54" name="Image 53"/>
          <p:cNvPicPr>
            <a:picLocks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5408" y="4852324"/>
            <a:ext cx="1135839" cy="11376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60" name="Image 59"/>
          <p:cNvPicPr>
            <a:picLocks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83" t="11068" r="16250" b="1634"/>
          <a:stretch/>
        </p:blipFill>
        <p:spPr>
          <a:xfrm>
            <a:off x="1911844" y="2053269"/>
            <a:ext cx="1598400" cy="1602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265122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u All sans pied d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xmlns="" id="{7DBA87C1-0D0C-490D-990E-7D02D0AA76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3135479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0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ERAMET - Transformation Numérique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480" y="274653"/>
            <a:ext cx="7596000" cy="461665"/>
          </a:xfrm>
          <a:prstGeom prst="rect">
            <a:avLst/>
          </a:prstGeom>
          <a:solidFill>
            <a:srgbClr val="F27019"/>
          </a:solidFill>
        </p:spPr>
        <p:txBody>
          <a:bodyPr>
            <a:spAutoFit/>
          </a:bodyPr>
          <a:lstStyle>
            <a:lvl1pPr>
              <a:defRPr sz="2400" b="1" i="0" cap="all" baseline="0">
                <a:solidFill>
                  <a:schemeClr val="bg1"/>
                </a:solidFill>
                <a:latin typeface="Albertus Extra Bold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2"/>
          </p:nvPr>
        </p:nvSpPr>
        <p:spPr>
          <a:xfrm>
            <a:off x="220685" y="1246202"/>
            <a:ext cx="8008937" cy="4351337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sz="2000" b="1">
                <a:solidFill>
                  <a:srgbClr val="F27019"/>
                </a:solidFill>
              </a:defRPr>
            </a:lvl1pPr>
            <a:lvl2pPr marL="742950" indent="-285750">
              <a:buClr>
                <a:srgbClr val="F27019"/>
              </a:buClr>
              <a:buFont typeface="Wingdings" panose="05000000000000000000" pitchFamily="2" charset="2"/>
              <a:buChar char="Ø"/>
              <a:defRPr sz="1800" b="1" i="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 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0927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16678" y="2456725"/>
            <a:ext cx="354711" cy="726499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F27019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482471" y="1017301"/>
            <a:ext cx="1382563" cy="1382563"/>
            <a:chOff x="2217201" y="744513"/>
            <a:chExt cx="1382563" cy="1382563"/>
          </a:xfrm>
        </p:grpSpPr>
        <p:sp>
          <p:nvSpPr>
            <p:cNvPr id="26" name="Oval 2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6547529" y="79515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F27019"/>
                </a:solidFill>
              </a:rPr>
              <a:t>All</a:t>
            </a:r>
            <a:endParaRPr lang="fr-FR" sz="3600" b="1" dirty="0">
              <a:solidFill>
                <a:srgbClr val="F27019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20" name="Picture 20" descr="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8" y="3176009"/>
            <a:ext cx="2877120" cy="28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90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6" name="Oval 25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86959065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11435" y="11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4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4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28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TITRE DE LA PARTIE SUR PLUSIEURS LIGNES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SOUS-TITRE DE LA PARTIE</a:t>
            </a:r>
            <a:endParaRPr lang="fr-FR" dirty="0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0832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38" y="6625135"/>
            <a:ext cx="452579" cy="232868"/>
          </a:xfrm>
        </p:spPr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9" name="Groupe 28"/>
          <p:cNvGrpSpPr/>
          <p:nvPr userDrawn="1"/>
        </p:nvGrpSpPr>
        <p:grpSpPr>
          <a:xfrm>
            <a:off x="855028" y="694153"/>
            <a:ext cx="2541600" cy="5664000"/>
            <a:chOff x="513645" y="520615"/>
            <a:chExt cx="3086119" cy="5153522"/>
          </a:xfrm>
        </p:grpSpPr>
        <p:cxnSp>
          <p:nvCxnSpPr>
            <p:cNvPr id="30" name="Straight Connector 7"/>
            <p:cNvCxnSpPr/>
            <p:nvPr userDrawn="1"/>
          </p:nvCxnSpPr>
          <p:spPr>
            <a:xfrm flipH="1">
              <a:off x="2429066" y="2211642"/>
              <a:ext cx="279181" cy="627102"/>
            </a:xfrm>
            <a:prstGeom prst="line">
              <a:avLst/>
            </a:prstGeom>
            <a:ln w="12700" cap="rnd" cmpd="sng">
              <a:solidFill>
                <a:srgbClr val="1D252B"/>
              </a:solidFill>
              <a:prstDash val="sysDot"/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1"/>
            <p:cNvGrpSpPr/>
            <p:nvPr userDrawn="1"/>
          </p:nvGrpSpPr>
          <p:grpSpPr>
            <a:xfrm>
              <a:off x="2217201" y="744513"/>
              <a:ext cx="1382563" cy="1382563"/>
              <a:chOff x="2217201" y="744513"/>
              <a:chExt cx="1382563" cy="1382563"/>
            </a:xfrm>
          </p:grpSpPr>
          <p:sp>
            <p:nvSpPr>
              <p:cNvPr id="34" name="Oval 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13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32" name="Oval 17"/>
            <p:cNvSpPr/>
            <p:nvPr userDrawn="1"/>
          </p:nvSpPr>
          <p:spPr>
            <a:xfrm>
              <a:off x="1729545" y="520615"/>
              <a:ext cx="840720" cy="8407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b="1" dirty="0" smtClean="0">
                  <a:solidFill>
                    <a:srgbClr val="DB001A"/>
                  </a:solidFill>
                </a:rPr>
                <a:t>Groupe</a:t>
              </a:r>
              <a:endParaRPr lang="fr-FR" sz="1100" b="1" dirty="0">
                <a:solidFill>
                  <a:srgbClr val="DB001A"/>
                </a:solidFill>
              </a:endParaRPr>
            </a:p>
          </p:txBody>
        </p:sp>
        <p:pic>
          <p:nvPicPr>
            <p:cNvPr id="33" name="Picture 22" descr="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645" y="2839686"/>
              <a:ext cx="2846642" cy="2834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363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11435" y="11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4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4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28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TITRE DE LA PARTIE SUR PLUSIEURS LIGNES</a:t>
            </a:r>
            <a:endParaRPr lang="fr-FR" dirty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SOUS-TITRE DE LA PARTIE</a:t>
            </a:r>
            <a:endParaRPr lang="fr-FR" dirty="0"/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38" y="6625135"/>
            <a:ext cx="452579" cy="232868"/>
          </a:xfrm>
        </p:spPr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855450" y="694162"/>
            <a:ext cx="2542860" cy="5662879"/>
            <a:chOff x="510597" y="520615"/>
            <a:chExt cx="3089167" cy="5159617"/>
          </a:xfrm>
        </p:grpSpPr>
        <p:cxnSp>
          <p:nvCxnSpPr>
            <p:cNvPr id="25" name="Straight Connector 7"/>
            <p:cNvCxnSpPr/>
            <p:nvPr userDrawn="1"/>
          </p:nvCxnSpPr>
          <p:spPr>
            <a:xfrm flipH="1">
              <a:off x="2429066" y="2211642"/>
              <a:ext cx="279181" cy="627102"/>
            </a:xfrm>
            <a:prstGeom prst="line">
              <a:avLst/>
            </a:prstGeom>
            <a:ln w="12700" cap="rnd" cmpd="sng">
              <a:solidFill>
                <a:srgbClr val="1D252B"/>
              </a:solidFill>
              <a:prstDash val="sysDot"/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15"/>
            <p:cNvGrpSpPr/>
            <p:nvPr userDrawn="1"/>
          </p:nvGrpSpPr>
          <p:grpSpPr>
            <a:xfrm>
              <a:off x="2217201" y="744513"/>
              <a:ext cx="1382563" cy="1382563"/>
              <a:chOff x="2217201" y="744513"/>
              <a:chExt cx="1382563" cy="1382563"/>
            </a:xfrm>
          </p:grpSpPr>
          <p:sp>
            <p:nvSpPr>
              <p:cNvPr id="29" name="Oval 17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0" name="Picture 20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7" name="Oval 21"/>
            <p:cNvSpPr/>
            <p:nvPr userDrawn="1"/>
          </p:nvSpPr>
          <p:spPr>
            <a:xfrm>
              <a:off x="1729545" y="520615"/>
              <a:ext cx="840720" cy="8407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 smtClean="0">
                  <a:solidFill>
                    <a:srgbClr val="DB001A"/>
                  </a:solidFill>
                </a:rPr>
                <a:t>Lithium</a:t>
              </a:r>
              <a:endParaRPr lang="fr-FR" sz="1100" b="1" dirty="0">
                <a:solidFill>
                  <a:srgbClr val="DB001A"/>
                </a:solidFill>
              </a:endParaRPr>
            </a:p>
          </p:txBody>
        </p:sp>
        <p:pic>
          <p:nvPicPr>
            <p:cNvPr id="28" name="Picture 22" descr="2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97" y="2833590"/>
              <a:ext cx="2852738" cy="2846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471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9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 marL="0" indent="0">
              <a:buNone/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10" name="Groupe 9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11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14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8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12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155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portrait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1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TROIS LIGNES MAXIMUM</a:t>
            </a:r>
            <a:endParaRPr lang="fr-FR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27" name="Groupe 26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8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30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1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9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  <p:sp>
        <p:nvSpPr>
          <p:cNvPr id="32" name="Oval 6"/>
          <p:cNvSpPr/>
          <p:nvPr userDrawn="1"/>
        </p:nvSpPr>
        <p:spPr>
          <a:xfrm>
            <a:off x="320688" y="2242903"/>
            <a:ext cx="1436873" cy="1915831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16255" y="2465007"/>
            <a:ext cx="1113789" cy="1452084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texte ou chiffre clé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5532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portrait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TROIS LIGNES MAXIMUM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1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3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2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381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paysage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DEUX LIGNES MAXIMUM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sp>
        <p:nvSpPr>
          <p:cNvPr id="23" name="Oval 18"/>
          <p:cNvSpPr/>
          <p:nvPr userDrawn="1"/>
        </p:nvSpPr>
        <p:spPr>
          <a:xfrm>
            <a:off x="8571708" y="123392"/>
            <a:ext cx="449262" cy="594501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 smtClean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5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7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8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6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25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4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paysage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paysage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1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3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2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391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8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paysage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CHIFFRE CLÉ</a:t>
            </a:r>
            <a:endParaRPr lang="fr-FR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75%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lorem ipsum</a:t>
            </a:r>
            <a:endParaRPr lang="fr-FR" dirty="0"/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2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6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8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5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21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1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16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CHIFFRE CLÉ</a:t>
            </a:r>
            <a:endParaRPr lang="fr-FR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75%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lorem ipsum</a:t>
            </a:r>
            <a:endParaRPr lang="fr-FR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77" y="1924061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portrait</a:t>
            </a:r>
            <a:endParaRPr lang="fr-FR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2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7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9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5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042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sp>
        <p:nvSpPr>
          <p:cNvPr id="17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198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 smtClean="0"/>
              <a:t>INSÉRER GRAPHIQUE</a:t>
            </a:r>
            <a:endParaRPr lang="fr-FR" dirty="0"/>
          </a:p>
        </p:txBody>
      </p:sp>
      <p:grpSp>
        <p:nvGrpSpPr>
          <p:cNvPr id="14" name="Groupe 13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18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0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625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18375705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sp>
        <p:nvSpPr>
          <p:cNvPr id="16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 smtClean="0"/>
              <a:t>INSÉRER TABLEAU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 vert="horz"/>
          <a:lstStyle>
            <a:lvl1pPr marL="171450" indent="-171450">
              <a:buFont typeface="Arial"/>
              <a:buChar char="•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dirty="0" smtClean="0"/>
              <a:t>Insérer une légende</a:t>
            </a:r>
          </a:p>
          <a:p>
            <a:pPr lvl="0"/>
            <a:endParaRPr lang="fr-FR" dirty="0" smtClean="0"/>
          </a:p>
        </p:txBody>
      </p:sp>
      <p:grpSp>
        <p:nvGrpSpPr>
          <p:cNvPr id="14" name="Groupe 13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18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0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32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3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11435" y="3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1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35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28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TITRE DE LA PARTIE SUR PLUSIEURS LIGNES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SOUS-TITRE DE LA PARTIE</a:t>
            </a:r>
            <a:endParaRPr lang="fr-FR" dirty="0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0832"/>
          </a:xfrm>
        </p:spPr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26" y="6625135"/>
            <a:ext cx="452579" cy="232868"/>
          </a:xfrm>
        </p:spPr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9" name="Groupe 28"/>
          <p:cNvGrpSpPr/>
          <p:nvPr userDrawn="1"/>
        </p:nvGrpSpPr>
        <p:grpSpPr>
          <a:xfrm>
            <a:off x="855028" y="694153"/>
            <a:ext cx="2541600" cy="5664000"/>
            <a:chOff x="513645" y="520615"/>
            <a:chExt cx="3086119" cy="5153522"/>
          </a:xfrm>
        </p:grpSpPr>
        <p:cxnSp>
          <p:nvCxnSpPr>
            <p:cNvPr id="30" name="Straight Connector 7"/>
            <p:cNvCxnSpPr/>
            <p:nvPr userDrawn="1"/>
          </p:nvCxnSpPr>
          <p:spPr>
            <a:xfrm flipH="1">
              <a:off x="2429066" y="2211642"/>
              <a:ext cx="279181" cy="627102"/>
            </a:xfrm>
            <a:prstGeom prst="line">
              <a:avLst/>
            </a:prstGeom>
            <a:ln w="12700" cap="rnd" cmpd="sng">
              <a:solidFill>
                <a:srgbClr val="1D252B"/>
              </a:solidFill>
              <a:prstDash val="sysDot"/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1"/>
            <p:cNvGrpSpPr/>
            <p:nvPr userDrawn="1"/>
          </p:nvGrpSpPr>
          <p:grpSpPr>
            <a:xfrm>
              <a:off x="2217201" y="744513"/>
              <a:ext cx="1382563" cy="1382563"/>
              <a:chOff x="2217201" y="744513"/>
              <a:chExt cx="1382563" cy="1382563"/>
            </a:xfrm>
          </p:grpSpPr>
          <p:sp>
            <p:nvSpPr>
              <p:cNvPr id="34" name="Oval 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5" name="Picture 13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32" name="Oval 17"/>
            <p:cNvSpPr/>
            <p:nvPr userDrawn="1"/>
          </p:nvSpPr>
          <p:spPr>
            <a:xfrm>
              <a:off x="1729545" y="520615"/>
              <a:ext cx="840720" cy="8407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b="1" dirty="0" smtClean="0">
                  <a:solidFill>
                    <a:srgbClr val="DB001A"/>
                  </a:solidFill>
                </a:rPr>
                <a:t>Groupe</a:t>
              </a:r>
              <a:endParaRPr lang="fr-FR" sz="1100" b="1" dirty="0">
                <a:solidFill>
                  <a:srgbClr val="DB001A"/>
                </a:solidFill>
              </a:endParaRPr>
            </a:p>
          </p:txBody>
        </p:sp>
        <p:pic>
          <p:nvPicPr>
            <p:cNvPr id="33" name="Picture 22" descr="1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645" y="2839686"/>
              <a:ext cx="2846642" cy="2834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2785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11435" y="3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1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35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28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TITRE DE LA PARTIE SUR PLUSIEURS LIGNES</a:t>
            </a:r>
            <a:endParaRPr lang="fr-FR" dirty="0"/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SOUS-TITRE DE LA PARTIE</a:t>
            </a:r>
            <a:endParaRPr lang="fr-FR" dirty="0"/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26" y="6625135"/>
            <a:ext cx="452579" cy="232868"/>
          </a:xfrm>
        </p:spPr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855450" y="694154"/>
            <a:ext cx="2542860" cy="5662879"/>
            <a:chOff x="510597" y="520615"/>
            <a:chExt cx="3089167" cy="5159617"/>
          </a:xfrm>
        </p:grpSpPr>
        <p:cxnSp>
          <p:nvCxnSpPr>
            <p:cNvPr id="25" name="Straight Connector 7"/>
            <p:cNvCxnSpPr/>
            <p:nvPr userDrawn="1"/>
          </p:nvCxnSpPr>
          <p:spPr>
            <a:xfrm flipH="1">
              <a:off x="2429066" y="2211642"/>
              <a:ext cx="279181" cy="627102"/>
            </a:xfrm>
            <a:prstGeom prst="line">
              <a:avLst/>
            </a:prstGeom>
            <a:ln w="12700" cap="rnd" cmpd="sng">
              <a:solidFill>
                <a:srgbClr val="1D252B"/>
              </a:solidFill>
              <a:prstDash val="sysDot"/>
              <a:headEnd type="oval" w="sm" len="sm"/>
              <a:tailEnd type="oval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15"/>
            <p:cNvGrpSpPr/>
            <p:nvPr userDrawn="1"/>
          </p:nvGrpSpPr>
          <p:grpSpPr>
            <a:xfrm>
              <a:off x="2217201" y="744513"/>
              <a:ext cx="1382563" cy="1382563"/>
              <a:chOff x="2217201" y="744513"/>
              <a:chExt cx="1382563" cy="1382563"/>
            </a:xfrm>
          </p:grpSpPr>
          <p:sp>
            <p:nvSpPr>
              <p:cNvPr id="29" name="Oval 17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0" name="Picture 20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7" name="Oval 21"/>
            <p:cNvSpPr/>
            <p:nvPr userDrawn="1"/>
          </p:nvSpPr>
          <p:spPr>
            <a:xfrm>
              <a:off x="1729545" y="520615"/>
              <a:ext cx="840720" cy="8407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b="1" dirty="0" smtClean="0">
                  <a:solidFill>
                    <a:srgbClr val="DB001A"/>
                  </a:solidFill>
                </a:rPr>
                <a:t>Lithium</a:t>
              </a:r>
              <a:endParaRPr lang="fr-FR" sz="1100" b="1" dirty="0">
                <a:solidFill>
                  <a:srgbClr val="DB001A"/>
                </a:solidFill>
              </a:endParaRPr>
            </a:p>
          </p:txBody>
        </p:sp>
        <p:pic>
          <p:nvPicPr>
            <p:cNvPr id="28" name="Picture 22" descr="2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597" y="2833590"/>
              <a:ext cx="2852738" cy="2846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13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9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 marL="0" indent="0">
              <a:buNone/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>
              <a:lnSpc>
                <a:spcPct val="90000"/>
              </a:lnSpc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10" name="Groupe 9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11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14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8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12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466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portrait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1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TROIS LIGNES MAXIMUM</a:t>
            </a:r>
            <a:endParaRPr lang="fr-FR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27" name="Groupe 26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8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30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1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9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  <p:sp>
        <p:nvSpPr>
          <p:cNvPr id="32" name="Oval 6"/>
          <p:cNvSpPr/>
          <p:nvPr userDrawn="1"/>
        </p:nvSpPr>
        <p:spPr>
          <a:xfrm>
            <a:off x="320676" y="2242895"/>
            <a:ext cx="1436873" cy="1915831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3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16243" y="2465006"/>
            <a:ext cx="1113789" cy="1452084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texte ou chiffre clé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49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portrait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TROIS LIGNES MAXIMUM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1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3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2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847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1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paysage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1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DEUX LIGNES MAXIMUM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sp>
        <p:nvSpPr>
          <p:cNvPr id="23" name="Oval 18"/>
          <p:cNvSpPr/>
          <p:nvPr userDrawn="1"/>
        </p:nvSpPr>
        <p:spPr>
          <a:xfrm>
            <a:off x="8571708" y="123390"/>
            <a:ext cx="449262" cy="594501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 smtClean="0">
                <a:solidFill>
                  <a:srgbClr val="DB001A"/>
                </a:solidFill>
              </a:rPr>
              <a:t>Groupe</a:t>
            </a:r>
            <a:endParaRPr lang="fr-FR" sz="1000" b="1" dirty="0">
              <a:solidFill>
                <a:srgbClr val="DB001A"/>
              </a:solidFill>
            </a:endParaRP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5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7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8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6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534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1" y="192405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paysage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1" y="410898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paysage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19" name="Groupe 18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1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3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4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2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17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66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paysage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CHIFFRE CLÉ</a:t>
            </a:r>
            <a:endParaRPr lang="fr-FR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75%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lorem ipsum</a:t>
            </a:r>
            <a:endParaRPr lang="fr-FR" dirty="0"/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2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6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8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5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752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DECRIPTION, LEGEND, ON TWO LINES MAX. 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14187894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9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04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DÉTAILS, DESCRIPTIF, LÉGENDE</a:t>
            </a:r>
            <a:r>
              <a:rPr lang="en-US" dirty="0" smtClean="0"/>
              <a:t>… SUR TROIS LIGNES MAX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1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CHIFFRE CLÉ</a:t>
            </a:r>
            <a:endParaRPr lang="fr-FR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1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75%</a:t>
            </a:r>
            <a:endParaRPr lang="fr-FR" dirty="0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1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smtClean="0"/>
              <a:t>lorem ipsum</a:t>
            </a:r>
            <a:endParaRPr lang="fr-FR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65" y="192405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INSÉRER VISUEL - portrait</a:t>
            </a:r>
            <a:endParaRPr lang="fr-FR" dirty="0"/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22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7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9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25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714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sp>
        <p:nvSpPr>
          <p:cNvPr id="17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190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 smtClean="0"/>
              <a:t>INSÉRER GRAPHIQUE</a:t>
            </a:r>
            <a:endParaRPr lang="fr-FR" dirty="0"/>
          </a:p>
        </p:txBody>
      </p:sp>
      <p:grpSp>
        <p:nvGrpSpPr>
          <p:cNvPr id="14" name="Groupe 13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18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0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138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8679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28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 smtClean="0"/>
              <a:t>TITRE DE LA PAGE SUR DEUX LIGNES MAXIMUM</a:t>
            </a:r>
            <a:endParaRPr lang="fr-FR" dirty="0"/>
          </a:p>
        </p:txBody>
      </p:sp>
      <p:sp>
        <p:nvSpPr>
          <p:cNvPr id="16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53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 smtClean="0"/>
              <a:t>INSÉRER TABLEAU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 vert="horz"/>
          <a:lstStyle>
            <a:lvl1pPr marL="171450" indent="-171450">
              <a:buFont typeface="Arial"/>
              <a:buChar char="•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dirty="0" smtClean="0"/>
              <a:t>Insérer une légende</a:t>
            </a:r>
          </a:p>
          <a:p>
            <a:pPr lvl="0"/>
            <a:endParaRPr lang="fr-FR" dirty="0" smtClean="0"/>
          </a:p>
        </p:txBody>
      </p:sp>
      <p:grpSp>
        <p:nvGrpSpPr>
          <p:cNvPr id="14" name="Groupe 13"/>
          <p:cNvGrpSpPr/>
          <p:nvPr userDrawn="1"/>
        </p:nvGrpSpPr>
        <p:grpSpPr>
          <a:xfrm>
            <a:off x="7976970" y="123389"/>
            <a:ext cx="1044000" cy="1296000"/>
            <a:chOff x="7976970" y="104417"/>
            <a:chExt cx="1076360" cy="1009738"/>
          </a:xfrm>
        </p:grpSpPr>
        <p:grpSp>
          <p:nvGrpSpPr>
            <p:cNvPr id="18" name="Group 14"/>
            <p:cNvGrpSpPr/>
            <p:nvPr userDrawn="1"/>
          </p:nvGrpSpPr>
          <p:grpSpPr>
            <a:xfrm>
              <a:off x="7976970" y="269388"/>
              <a:ext cx="844767" cy="844767"/>
              <a:chOff x="2217201" y="744513"/>
              <a:chExt cx="1382563" cy="1382563"/>
            </a:xfrm>
          </p:grpSpPr>
          <p:sp>
            <p:nvSpPr>
              <p:cNvPr id="20" name="Oval 15"/>
              <p:cNvSpPr/>
              <p:nvPr/>
            </p:nvSpPr>
            <p:spPr>
              <a:xfrm>
                <a:off x="2217201" y="744513"/>
                <a:ext cx="1382563" cy="1382563"/>
              </a:xfrm>
              <a:prstGeom prst="ellipse">
                <a:avLst/>
              </a:prstGeom>
              <a:solidFill>
                <a:srgbClr val="DB001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21" name="Picture 16"/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3687"/>
              <a:stretch/>
            </p:blipFill>
            <p:spPr>
              <a:xfrm>
                <a:off x="2429066" y="995727"/>
                <a:ext cx="954622" cy="782762"/>
              </a:xfrm>
              <a:prstGeom prst="rect">
                <a:avLst/>
              </a:prstGeom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8590143" y="104417"/>
              <a:ext cx="463187" cy="46318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DB001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fr-FR" sz="700" b="1" dirty="0" smtClean="0">
                  <a:solidFill>
                    <a:srgbClr val="DB001A"/>
                  </a:solidFill>
                </a:rPr>
                <a:t>Groupe</a:t>
              </a:r>
              <a:endParaRPr lang="fr-FR" sz="1000" b="1" dirty="0">
                <a:solidFill>
                  <a:srgbClr val="DB001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336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961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3RD PART ON SEVERAL LINES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2049861" y="3980470"/>
            <a:ext cx="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21B3EF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358580" y="4709053"/>
            <a:ext cx="1382563" cy="1382563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2423629" y="448690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21B3EF"/>
                </a:solidFill>
              </a:rPr>
              <a:t>Mn</a:t>
            </a:r>
            <a:endParaRPr lang="fr-FR" sz="3600" b="1" dirty="0">
              <a:solidFill>
                <a:srgbClr val="21B3EF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7" name="Picture 16" descr="5-r70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5" y="1023221"/>
            <a:ext cx="2834451" cy="2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6032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CF1FD76B-7B5C-4CCE-A0C6-7239D4178A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2802912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57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32600417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411528041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85040128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TWO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302581293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59966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3390036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41282956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22884031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</p:spTree>
    <p:extLst>
      <p:ext uri="{BB962C8B-B14F-4D97-AF65-F5344CB8AC3E}">
        <p14:creationId xmlns:p14="http://schemas.microsoft.com/office/powerpoint/2010/main" val="1038835794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/>
            </a:lvl1pPr>
          </a:lstStyle>
          <a:p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294066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623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DECRIPTION, LEGEND… ON THREE LINES MAX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222969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6AB732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A VISUAL- portrait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</p:spTree>
    <p:extLst>
      <p:ext uri="{BB962C8B-B14F-4D97-AF65-F5344CB8AC3E}">
        <p14:creationId xmlns:p14="http://schemas.microsoft.com/office/powerpoint/2010/main" val="222723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</p:spTree>
    <p:extLst>
      <p:ext uri="{BB962C8B-B14F-4D97-AF65-F5344CB8AC3E}">
        <p14:creationId xmlns:p14="http://schemas.microsoft.com/office/powerpoint/2010/main" val="1336454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6AB7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6AB7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6AB732"/>
                </a:solidFill>
              </a:rPr>
              <a:t>Ni</a:t>
            </a:r>
            <a:endParaRPr lang="fr-FR" sz="1600" b="1" dirty="0">
              <a:solidFill>
                <a:srgbClr val="6AB732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6AB732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 baseline="0"/>
            </a:lvl1pPr>
          </a:lstStyle>
          <a:p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8318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1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53" t="59" r="8177" b="-27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409230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3RD PART ON SEVERAL LINES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 flipH="1">
            <a:off x="2049861" y="3980470"/>
            <a:ext cx="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21B3EF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358580" y="4709053"/>
            <a:ext cx="1382563" cy="1382563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2423629" y="448690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21B3EF"/>
                </a:solidFill>
              </a:rPr>
              <a:t>Mn</a:t>
            </a:r>
            <a:endParaRPr lang="fr-FR" sz="3600" b="1" dirty="0">
              <a:solidFill>
                <a:srgbClr val="21B3EF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5-r70.png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5" y="1023221"/>
            <a:ext cx="2834451" cy="2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2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5170383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86444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482980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TWO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TITRE DE LA PAGE SUR DEUX LIGNES MAXIMUM</a:t>
            </a:r>
          </a:p>
        </p:txBody>
      </p:sp>
    </p:spTree>
    <p:extLst>
      <p:ext uri="{BB962C8B-B14F-4D97-AF65-F5344CB8AC3E}">
        <p14:creationId xmlns:p14="http://schemas.microsoft.com/office/powerpoint/2010/main" val="29508751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18785895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497923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21B3E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145769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</p:spTree>
    <p:extLst>
      <p:ext uri="{BB962C8B-B14F-4D97-AF65-F5344CB8AC3E}">
        <p14:creationId xmlns:p14="http://schemas.microsoft.com/office/powerpoint/2010/main" val="39370245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21B3E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21B3E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21B3EF"/>
                </a:solidFill>
              </a:rPr>
              <a:t>Mn</a:t>
            </a:r>
            <a:endParaRPr lang="fr-FR" sz="1600" b="1" dirty="0">
              <a:solidFill>
                <a:srgbClr val="21B3EF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21B3EF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/>
            </a:lvl1pPr>
          </a:lstStyle>
          <a:p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690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7" t="253" r="23508" b="-62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058177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53836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4TH PART ON SEVERAL LINES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16678" y="2456725"/>
            <a:ext cx="354711" cy="726499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F27019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482471" y="1017301"/>
            <a:ext cx="1382563" cy="1382563"/>
            <a:chOff x="2217201" y="744513"/>
            <a:chExt cx="1382563" cy="1382563"/>
          </a:xfrm>
        </p:grpSpPr>
        <p:sp>
          <p:nvSpPr>
            <p:cNvPr id="26" name="Oval 2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6547529" y="79515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F27019"/>
                </a:solidFill>
              </a:rPr>
              <a:t>All</a:t>
            </a:r>
            <a:endParaRPr lang="fr-FR" sz="3600" b="1" dirty="0">
              <a:solidFill>
                <a:srgbClr val="F27019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 descr="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58" y="3176009"/>
            <a:ext cx="2877120" cy="28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062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4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992899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076303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lnSpc>
                <a:spcPct val="90000"/>
              </a:lnSpc>
              <a:buNone/>
              <a:defRPr sz="4800" b="1" spc="-15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71180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4TH PART ON SEVERAL LINES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416678" y="2456725"/>
            <a:ext cx="354711" cy="726499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2171417" y="5076489"/>
            <a:ext cx="2559239" cy="253523"/>
          </a:xfrm>
          <a:prstGeom prst="rect">
            <a:avLst/>
          </a:prstGeom>
          <a:solidFill>
            <a:srgbClr val="F27019"/>
          </a:solidFill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482471" y="1017301"/>
            <a:ext cx="1382563" cy="1382563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6547529" y="795159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1" dirty="0">
                <a:solidFill>
                  <a:srgbClr val="F27019"/>
                </a:solidFill>
              </a:rPr>
              <a:t>All</a:t>
            </a:r>
            <a:endParaRPr lang="fr-FR" sz="3600" b="1" dirty="0">
              <a:solidFill>
                <a:srgbClr val="F27019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 descr="9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52" y="3151642"/>
            <a:ext cx="2877120" cy="28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6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165523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8885664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12721403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TWO LINES MAX.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4911420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1" name="Oval 2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918668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Oval 2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0661997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F27019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22" name="Oval 2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Oval 2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266158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42" t="81" r="14199" b="58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634029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</p:spTree>
    <p:extLst>
      <p:ext uri="{BB962C8B-B14F-4D97-AF65-F5344CB8AC3E}">
        <p14:creationId xmlns:p14="http://schemas.microsoft.com/office/powerpoint/2010/main" val="6846999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F2701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F270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b="1" dirty="0">
                <a:solidFill>
                  <a:srgbClr val="F27019"/>
                </a:solidFill>
              </a:rPr>
              <a:t>All</a:t>
            </a:r>
            <a:endParaRPr lang="fr-FR" sz="1600" b="1" dirty="0">
              <a:solidFill>
                <a:srgbClr val="F27019"/>
              </a:solidFill>
            </a:endParaRP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F27019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2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/>
            </a:lvl1pPr>
          </a:lstStyle>
          <a:p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41674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7278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37" name="Oval 3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8" name="Oval 2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err="1">
                <a:solidFill>
                  <a:srgbClr val="7F7F7F"/>
                </a:solidFill>
              </a:rPr>
              <a:t>Other</a:t>
            </a:r>
            <a:r>
              <a:rPr lang="fr-FR" sz="1200" b="1" dirty="0">
                <a:solidFill>
                  <a:srgbClr val="7F7F7F"/>
                </a:solidFill>
              </a:rPr>
              <a:t> </a:t>
            </a:r>
            <a:r>
              <a:rPr lang="fr-FR" sz="1200" b="1" dirty="0" err="1">
                <a:solidFill>
                  <a:srgbClr val="7F7F7F"/>
                </a:solidFill>
              </a:rPr>
              <a:t>metals</a:t>
            </a:r>
            <a:endParaRPr lang="fr-FR" sz="1800" b="1" dirty="0">
              <a:solidFill>
                <a:srgbClr val="7F7F7F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5TH PART ON SEVERAL LINES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7F7F7F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pic>
        <p:nvPicPr>
          <p:cNvPr id="35" name="Picture 34" descr="zircon sand-r20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6" r="16656"/>
          <a:stretch/>
        </p:blipFill>
        <p:spPr>
          <a:xfrm>
            <a:off x="499840" y="2852565"/>
            <a:ext cx="2830798" cy="2835393"/>
          </a:xfrm>
          <a:prstGeom prst="ellips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39372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7" name="Oval 16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b="1" dirty="0" err="1">
                <a:solidFill>
                  <a:srgbClr val="7F7F7F"/>
                </a:solidFill>
              </a:rPr>
              <a:t>Other</a:t>
            </a:r>
            <a:r>
              <a:rPr lang="fr-FR" sz="800" b="1" dirty="0">
                <a:solidFill>
                  <a:srgbClr val="7F7F7F"/>
                </a:solidFill>
              </a:rPr>
              <a:t> </a:t>
            </a:r>
            <a:r>
              <a:rPr lang="fr-FR" sz="800" b="1" dirty="0" err="1">
                <a:solidFill>
                  <a:srgbClr val="7F7F7F"/>
                </a:solidFill>
              </a:rPr>
              <a:t>metals</a:t>
            </a:r>
            <a:endParaRPr lang="fr-FR" sz="1050" b="1" dirty="0">
              <a:solidFill>
                <a:srgbClr val="7F7F7F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808080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</p:spTree>
    <p:extLst>
      <p:ext uri="{BB962C8B-B14F-4D97-AF65-F5344CB8AC3E}">
        <p14:creationId xmlns:p14="http://schemas.microsoft.com/office/powerpoint/2010/main" val="3524932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sp>
        <p:nvSpPr>
          <p:cNvPr id="26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808080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8" name="Oval 17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b="1" dirty="0" err="1">
                <a:solidFill>
                  <a:srgbClr val="7F7F7F"/>
                </a:solidFill>
              </a:rPr>
              <a:t>Other</a:t>
            </a:r>
            <a:r>
              <a:rPr lang="fr-FR" sz="800" b="1" dirty="0">
                <a:solidFill>
                  <a:srgbClr val="7F7F7F"/>
                </a:solidFill>
              </a:rPr>
              <a:t> </a:t>
            </a:r>
            <a:r>
              <a:rPr lang="fr-FR" sz="800" b="1" dirty="0" err="1">
                <a:solidFill>
                  <a:srgbClr val="7F7F7F"/>
                </a:solidFill>
              </a:rPr>
              <a:t>metals</a:t>
            </a:r>
            <a:endParaRPr lang="fr-FR" sz="105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1773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808080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b="1" dirty="0" err="1">
                <a:solidFill>
                  <a:srgbClr val="7F7F7F"/>
                </a:solidFill>
              </a:rPr>
              <a:t>Other</a:t>
            </a:r>
            <a:r>
              <a:rPr lang="fr-FR" sz="800" b="1" dirty="0">
                <a:solidFill>
                  <a:srgbClr val="7F7F7F"/>
                </a:solidFill>
              </a:rPr>
              <a:t> </a:t>
            </a:r>
            <a:r>
              <a:rPr lang="fr-FR" sz="800" b="1" dirty="0" err="1">
                <a:solidFill>
                  <a:srgbClr val="7F7F7F"/>
                </a:solidFill>
              </a:rPr>
              <a:t>metals</a:t>
            </a:r>
            <a:endParaRPr lang="fr-FR" sz="105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765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TWO LINES MAX.</a:t>
            </a:r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808080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b="1" dirty="0" err="1">
                <a:solidFill>
                  <a:srgbClr val="7F7F7F"/>
                </a:solidFill>
              </a:rPr>
              <a:t>Other</a:t>
            </a:r>
            <a:r>
              <a:rPr lang="fr-FR" sz="800" b="1" dirty="0">
                <a:solidFill>
                  <a:srgbClr val="7F7F7F"/>
                </a:solidFill>
              </a:rPr>
              <a:t> </a:t>
            </a:r>
            <a:r>
              <a:rPr lang="fr-FR" sz="800" b="1" dirty="0" err="1">
                <a:solidFill>
                  <a:srgbClr val="7F7F7F"/>
                </a:solidFill>
              </a:rPr>
              <a:t>metals</a:t>
            </a:r>
            <a:endParaRPr lang="fr-FR" sz="105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533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808080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b="1" dirty="0" err="1">
                <a:solidFill>
                  <a:srgbClr val="7F7F7F"/>
                </a:solidFill>
              </a:rPr>
              <a:t>Other</a:t>
            </a:r>
            <a:r>
              <a:rPr lang="fr-FR" sz="800" b="1" dirty="0">
                <a:solidFill>
                  <a:srgbClr val="7F7F7F"/>
                </a:solidFill>
              </a:rPr>
              <a:t> </a:t>
            </a:r>
            <a:r>
              <a:rPr lang="fr-FR" sz="800" b="1" dirty="0" err="1">
                <a:solidFill>
                  <a:srgbClr val="7F7F7F"/>
                </a:solidFill>
              </a:rPr>
              <a:t>metals</a:t>
            </a:r>
            <a:endParaRPr lang="fr-FR" sz="105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784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808080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8" name="Oval 17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b="1" dirty="0" err="1">
                <a:solidFill>
                  <a:srgbClr val="7F7F7F"/>
                </a:solidFill>
              </a:rPr>
              <a:t>Other</a:t>
            </a:r>
            <a:r>
              <a:rPr lang="fr-FR" sz="800" b="1" dirty="0">
                <a:solidFill>
                  <a:srgbClr val="7F7F7F"/>
                </a:solidFill>
              </a:rPr>
              <a:t> </a:t>
            </a:r>
            <a:r>
              <a:rPr lang="fr-FR" sz="800" b="1" dirty="0" err="1">
                <a:solidFill>
                  <a:srgbClr val="7F7F7F"/>
                </a:solidFill>
              </a:rPr>
              <a:t>metals</a:t>
            </a:r>
            <a:endParaRPr lang="fr-FR" sz="105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21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81" t="1647" r="17429" b="-299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45692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LEGEND… ON THREE LINES MAX.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808080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8" name="Oval 17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5" name="Oval 24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b="1" dirty="0" err="1">
                <a:solidFill>
                  <a:srgbClr val="7F7F7F"/>
                </a:solidFill>
              </a:rPr>
              <a:t>Other</a:t>
            </a:r>
            <a:r>
              <a:rPr lang="fr-FR" sz="800" b="1" dirty="0">
                <a:solidFill>
                  <a:srgbClr val="7F7F7F"/>
                </a:solidFill>
              </a:rPr>
              <a:t> </a:t>
            </a:r>
            <a:r>
              <a:rPr lang="fr-FR" sz="800" b="1" dirty="0" err="1">
                <a:solidFill>
                  <a:srgbClr val="7F7F7F"/>
                </a:solidFill>
              </a:rPr>
              <a:t>metals</a:t>
            </a:r>
            <a:endParaRPr lang="fr-FR" sz="105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4699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808080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20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2" name="Oval 11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1" name="Oval 20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b="1" dirty="0" err="1">
                <a:solidFill>
                  <a:srgbClr val="7F7F7F"/>
                </a:solidFill>
              </a:rPr>
              <a:t>Other</a:t>
            </a:r>
            <a:r>
              <a:rPr lang="fr-FR" sz="800" b="1" dirty="0">
                <a:solidFill>
                  <a:srgbClr val="7F7F7F"/>
                </a:solidFill>
              </a:rPr>
              <a:t> </a:t>
            </a:r>
            <a:r>
              <a:rPr lang="fr-FR" sz="800" b="1" dirty="0" err="1">
                <a:solidFill>
                  <a:srgbClr val="7F7F7F"/>
                </a:solidFill>
              </a:rPr>
              <a:t>metals</a:t>
            </a:r>
            <a:endParaRPr lang="fr-FR" sz="1050" b="1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4913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808080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 </a:t>
            </a:r>
          </a:p>
        </p:txBody>
      </p:sp>
      <p:sp>
        <p:nvSpPr>
          <p:cNvPr id="11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 SPREADSHEET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976993" y="269403"/>
            <a:ext cx="844767" cy="844767"/>
            <a:chOff x="2217201" y="744513"/>
            <a:chExt cx="1382563" cy="1382563"/>
          </a:xfrm>
        </p:grpSpPr>
        <p:sp>
          <p:nvSpPr>
            <p:cNvPr id="14" name="Oval 13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1" name="Oval 20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b="1" dirty="0" err="1">
                <a:solidFill>
                  <a:srgbClr val="7F7F7F"/>
                </a:solidFill>
              </a:rPr>
              <a:t>Other</a:t>
            </a:r>
            <a:r>
              <a:rPr lang="fr-FR" sz="800" b="1" dirty="0">
                <a:solidFill>
                  <a:srgbClr val="7F7F7F"/>
                </a:solidFill>
              </a:rPr>
              <a:t> </a:t>
            </a:r>
            <a:r>
              <a:rPr lang="fr-FR" sz="800" b="1" dirty="0" err="1">
                <a:solidFill>
                  <a:srgbClr val="7F7F7F"/>
                </a:solidFill>
              </a:rPr>
              <a:t>metals</a:t>
            </a:r>
            <a:endParaRPr lang="fr-FR" sz="1050" b="1" dirty="0">
              <a:solidFill>
                <a:srgbClr val="7F7F7F"/>
              </a:solidFill>
            </a:endParaRPr>
          </a:p>
        </p:txBody>
      </p:sp>
      <p:sp>
        <p:nvSpPr>
          <p:cNvPr id="15" name="Espace réservé du contenu 5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/>
              <a:buChar char="•"/>
              <a:defRPr sz="1200"/>
            </a:lvl1pPr>
          </a:lstStyle>
          <a:p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95504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5746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3979" y="275011"/>
            <a:ext cx="981469" cy="846095"/>
          </a:xfrm>
          <a:prstGeom prst="rect">
            <a:avLst/>
          </a:prstGeom>
        </p:spPr>
      </p:pic>
      <p:sp>
        <p:nvSpPr>
          <p:cNvPr id="2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341679" y="1617688"/>
            <a:ext cx="4524375" cy="1168649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32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7026362" y="1354673"/>
            <a:ext cx="1763894" cy="25352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2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5646557" y="2795801"/>
            <a:ext cx="3219497" cy="379091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600" spc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Nom intervenant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646557" y="3051685"/>
            <a:ext cx="3219497" cy="379091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600" i="1" spc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pic>
        <p:nvPicPr>
          <p:cNvPr id="9" name="Image 8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26" y="1031541"/>
            <a:ext cx="1454400" cy="1454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720" y="4580327"/>
            <a:ext cx="544022" cy="5440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261" y="2892829"/>
            <a:ext cx="602540" cy="56997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73" y="4476180"/>
            <a:ext cx="479226" cy="5523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44" y="954496"/>
            <a:ext cx="591512" cy="45500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530" y="4169254"/>
            <a:ext cx="324572" cy="55640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724" y="6109857"/>
            <a:ext cx="569342" cy="522547"/>
          </a:xfrm>
          <a:prstGeom prst="rect">
            <a:avLst/>
          </a:prstGeom>
        </p:spPr>
      </p:pic>
      <p:cxnSp>
        <p:nvCxnSpPr>
          <p:cNvPr id="16" name="Connecteur droit 15"/>
          <p:cNvCxnSpPr/>
          <p:nvPr userDrawn="1"/>
        </p:nvCxnSpPr>
        <p:spPr>
          <a:xfrm flipV="1">
            <a:off x="1894098" y="1377965"/>
            <a:ext cx="407799" cy="149225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 userDrawn="1"/>
        </p:nvCxnSpPr>
        <p:spPr>
          <a:xfrm>
            <a:off x="1520410" y="3542861"/>
            <a:ext cx="1095374" cy="89780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 userDrawn="1"/>
        </p:nvCxnSpPr>
        <p:spPr>
          <a:xfrm>
            <a:off x="2975975" y="3691328"/>
            <a:ext cx="176167" cy="41583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 userDrawn="1"/>
        </p:nvCxnSpPr>
        <p:spPr>
          <a:xfrm>
            <a:off x="1022827" y="4898799"/>
            <a:ext cx="75377" cy="300735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 flipV="1">
            <a:off x="1963460" y="5643811"/>
            <a:ext cx="543667" cy="15616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4606530" y="5124350"/>
            <a:ext cx="763696" cy="13840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 userDrawn="1"/>
        </p:nvCxnSpPr>
        <p:spPr>
          <a:xfrm flipV="1">
            <a:off x="5334672" y="5891653"/>
            <a:ext cx="214594" cy="172611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 userDrawn="1"/>
        </p:nvCxnSpPr>
        <p:spPr>
          <a:xfrm flipV="1">
            <a:off x="6669545" y="5028508"/>
            <a:ext cx="506996" cy="245160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8281" y="4153350"/>
            <a:ext cx="1983951" cy="19839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26" name="Image 25"/>
          <p:cNvPicPr>
            <a:picLocks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6530" y="5959096"/>
            <a:ext cx="754174" cy="74834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27" name="Image 26"/>
          <p:cNvPicPr>
            <a:picLocks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743" y="5254431"/>
            <a:ext cx="1270800" cy="1270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32" name="Image 31"/>
          <p:cNvPicPr>
            <a:picLocks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" t="7613" r="1356" b="26928"/>
          <a:stretch/>
        </p:blipFill>
        <p:spPr>
          <a:xfrm>
            <a:off x="7071042" y="5277947"/>
            <a:ext cx="1270800" cy="1270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33" name="Image 32"/>
          <p:cNvPicPr>
            <a:picLocks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20" t="213" r="13314" b="21619"/>
          <a:stretch/>
        </p:blipFill>
        <p:spPr>
          <a:xfrm>
            <a:off x="310900" y="3663491"/>
            <a:ext cx="1105200" cy="11052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34" name="Image 33"/>
          <p:cNvPicPr>
            <a:picLocks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5408" y="4852324"/>
            <a:ext cx="1135839" cy="11376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35" name="Image 34"/>
          <p:cNvPicPr>
            <a:picLocks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83" t="11068" r="16250" b="1634"/>
          <a:stretch/>
        </p:blipFill>
        <p:spPr>
          <a:xfrm>
            <a:off x="1911844" y="2053269"/>
            <a:ext cx="1598400" cy="1602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563688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0"/>
          <p:cNvSpPr/>
          <p:nvPr userDrawn="1"/>
        </p:nvSpPr>
        <p:spPr>
          <a:xfrm>
            <a:off x="4335510" y="1254075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35510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8" name="Oval 14"/>
          <p:cNvSpPr/>
          <p:nvPr userDrawn="1"/>
        </p:nvSpPr>
        <p:spPr>
          <a:xfrm>
            <a:off x="4335510" y="2298707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0" name="Oval 18"/>
          <p:cNvSpPr/>
          <p:nvPr userDrawn="1"/>
        </p:nvSpPr>
        <p:spPr>
          <a:xfrm>
            <a:off x="4335510" y="3344103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2" name="Oval 21"/>
          <p:cNvSpPr/>
          <p:nvPr userDrawn="1"/>
        </p:nvSpPr>
        <p:spPr>
          <a:xfrm>
            <a:off x="4335510" y="4389499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35510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35510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35510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7" name="Oval 17"/>
          <p:cNvSpPr/>
          <p:nvPr userDrawn="1"/>
        </p:nvSpPr>
        <p:spPr>
          <a:xfrm>
            <a:off x="4335510" y="5423903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35510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12041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0"/>
          <p:cNvSpPr/>
          <p:nvPr userDrawn="1"/>
        </p:nvSpPr>
        <p:spPr>
          <a:xfrm>
            <a:off x="4335510" y="1254075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35510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8" name="Oval 14"/>
          <p:cNvSpPr/>
          <p:nvPr userDrawn="1"/>
        </p:nvSpPr>
        <p:spPr>
          <a:xfrm>
            <a:off x="4335510" y="2298707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0" name="Oval 18"/>
          <p:cNvSpPr/>
          <p:nvPr userDrawn="1"/>
        </p:nvSpPr>
        <p:spPr>
          <a:xfrm>
            <a:off x="4335510" y="3344103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2" name="Oval 21"/>
          <p:cNvSpPr/>
          <p:nvPr userDrawn="1"/>
        </p:nvSpPr>
        <p:spPr>
          <a:xfrm>
            <a:off x="4335510" y="4389499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35510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35510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35510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7" name="Oval 17"/>
          <p:cNvSpPr/>
          <p:nvPr userDrawn="1"/>
        </p:nvSpPr>
        <p:spPr>
          <a:xfrm>
            <a:off x="4335510" y="5423903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35510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  <p:sp>
        <p:nvSpPr>
          <p:cNvPr id="20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2482128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0"/>
          <p:cNvSpPr/>
          <p:nvPr userDrawn="1"/>
        </p:nvSpPr>
        <p:spPr>
          <a:xfrm>
            <a:off x="4335510" y="1254075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35510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8" name="Oval 14"/>
          <p:cNvSpPr/>
          <p:nvPr userDrawn="1"/>
        </p:nvSpPr>
        <p:spPr>
          <a:xfrm>
            <a:off x="4335510" y="2298707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0" name="Oval 18"/>
          <p:cNvSpPr/>
          <p:nvPr userDrawn="1"/>
        </p:nvSpPr>
        <p:spPr>
          <a:xfrm>
            <a:off x="4335510" y="3344103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2" name="Oval 21"/>
          <p:cNvSpPr/>
          <p:nvPr userDrawn="1"/>
        </p:nvSpPr>
        <p:spPr>
          <a:xfrm>
            <a:off x="4335510" y="4375851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35510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35510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35510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7" name="Oval 17"/>
          <p:cNvSpPr/>
          <p:nvPr userDrawn="1"/>
        </p:nvSpPr>
        <p:spPr>
          <a:xfrm>
            <a:off x="4335510" y="5423903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35510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  <p:sp>
        <p:nvSpPr>
          <p:cNvPr id="20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2045635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0"/>
          <p:cNvSpPr/>
          <p:nvPr userDrawn="1"/>
        </p:nvSpPr>
        <p:spPr>
          <a:xfrm>
            <a:off x="4335510" y="1254075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35510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8" name="Oval 14"/>
          <p:cNvSpPr/>
          <p:nvPr userDrawn="1"/>
        </p:nvSpPr>
        <p:spPr>
          <a:xfrm>
            <a:off x="4335510" y="2298707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0" name="Oval 18"/>
          <p:cNvSpPr/>
          <p:nvPr userDrawn="1"/>
        </p:nvSpPr>
        <p:spPr>
          <a:xfrm>
            <a:off x="4335510" y="3344103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2" name="Oval 21"/>
          <p:cNvSpPr/>
          <p:nvPr userDrawn="1"/>
        </p:nvSpPr>
        <p:spPr>
          <a:xfrm>
            <a:off x="4335510" y="4375851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35510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35510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35510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7" name="Oval 17"/>
          <p:cNvSpPr/>
          <p:nvPr userDrawn="1"/>
        </p:nvSpPr>
        <p:spPr>
          <a:xfrm>
            <a:off x="4335510" y="5423903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35510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  <p:sp>
        <p:nvSpPr>
          <p:cNvPr id="20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114202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17"/>
          <p:cNvSpPr/>
          <p:nvPr userDrawn="1"/>
        </p:nvSpPr>
        <p:spPr>
          <a:xfrm>
            <a:off x="4336917" y="1264999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30" name="Oval 17"/>
          <p:cNvSpPr/>
          <p:nvPr userDrawn="1"/>
        </p:nvSpPr>
        <p:spPr>
          <a:xfrm>
            <a:off x="4341178" y="2293867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9" name="Oval 17"/>
          <p:cNvSpPr/>
          <p:nvPr userDrawn="1"/>
        </p:nvSpPr>
        <p:spPr>
          <a:xfrm>
            <a:off x="4342578" y="3355027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4" name="Oval 17"/>
          <p:cNvSpPr/>
          <p:nvPr userDrawn="1"/>
        </p:nvSpPr>
        <p:spPr>
          <a:xfrm>
            <a:off x="4342578" y="4390071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41851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41851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41851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41851" y="3360307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4342578" y="5423903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41851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7592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  <a:p>
            <a:pPr lvl="0"/>
            <a:endParaRPr lang="fr-FR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8" name="Oval 17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2" name="Oval 21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Lithium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97" y="2833589"/>
            <a:ext cx="2852738" cy="2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123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4342578" y="1254075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4342578" y="2298707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Oval 18"/>
          <p:cNvSpPr/>
          <p:nvPr userDrawn="1"/>
        </p:nvSpPr>
        <p:spPr>
          <a:xfrm>
            <a:off x="4342578" y="3344103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4342578" y="4389499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4342578" y="5423903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41851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41851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41851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41851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41851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64722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272917"/>
            <a:ext cx="9144000" cy="585083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37438" y="2715814"/>
            <a:ext cx="869149" cy="261610"/>
          </a:xfrm>
          <a:prstGeom prst="rect">
            <a:avLst/>
          </a:prstGeom>
          <a:solidFill>
            <a:srgbClr val="1D252B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100" dirty="0">
                <a:solidFill>
                  <a:prstClr val="white"/>
                </a:solidFill>
                <a:cs typeface="Arial"/>
              </a:rPr>
              <a:t>CONTACT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3832" y="1321377"/>
            <a:ext cx="1196361" cy="1031347"/>
          </a:xfrm>
          <a:prstGeom prst="rect">
            <a:avLst/>
          </a:prstGeom>
        </p:spPr>
      </p:pic>
      <p:sp>
        <p:nvSpPr>
          <p:cNvPr id="19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309825" y="3213512"/>
            <a:ext cx="4524375" cy="321501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600" spc="0" baseline="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2309825" y="3544491"/>
            <a:ext cx="4524375" cy="2937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400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Tél.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2309825" y="3847763"/>
            <a:ext cx="4524375" cy="2937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400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Email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73400" y="116340"/>
            <a:ext cx="0" cy="802957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862501" y="5004993"/>
            <a:ext cx="4102081" cy="1657120"/>
            <a:chOff x="1432479" y="5004993"/>
            <a:chExt cx="4102081" cy="1657120"/>
          </a:xfrm>
        </p:grpSpPr>
        <p:pic>
          <p:nvPicPr>
            <p:cNvPr id="20" name="Picture 19" descr="Capture d’écran 2017-08-11 à 10.07.5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061" b="21438"/>
            <a:stretch/>
          </p:blipFill>
          <p:spPr>
            <a:xfrm>
              <a:off x="3989373" y="5004993"/>
              <a:ext cx="1129592" cy="124911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1543258" y="6292781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prstClr val="white"/>
                  </a:solidFill>
                </a:rPr>
                <a:t>RENDEZ-VOUS SUR LE WEB</a:t>
              </a:r>
            </a:p>
            <a:p>
              <a:pPr algn="ctr"/>
              <a:r>
                <a:rPr lang="fr-FR" sz="900" dirty="0">
                  <a:solidFill>
                    <a:prstClr val="white"/>
                  </a:solidFill>
                </a:rPr>
                <a:t>www.eramet.com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3612239" y="6292781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prstClr val="white"/>
                  </a:solidFill>
                </a:rPr>
                <a:t>TÉLÉCHARGEZ</a:t>
              </a:r>
            </a:p>
            <a:p>
              <a:pPr algn="ctr"/>
              <a:r>
                <a:rPr lang="fr-FR" sz="900" dirty="0">
                  <a:solidFill>
                    <a:prstClr val="white"/>
                  </a:solidFill>
                </a:rPr>
                <a:t>NOTRE APPLICATION FINANCE</a:t>
              </a:r>
            </a:p>
          </p:txBody>
        </p:sp>
        <p:pic>
          <p:nvPicPr>
            <p:cNvPr id="25" name="Picture 24" descr="Capture d’écran 2017-08-11 à 10.07.5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732" b="21438"/>
            <a:stretch/>
          </p:blipFill>
          <p:spPr>
            <a:xfrm>
              <a:off x="1432479" y="5004993"/>
              <a:ext cx="2051450" cy="1249113"/>
            </a:xfrm>
            <a:prstGeom prst="rect">
              <a:avLst/>
            </a:prstGeom>
          </p:spPr>
        </p:pic>
      </p:grp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59" y="5572984"/>
            <a:ext cx="682718" cy="557553"/>
          </a:xfrm>
          <a:prstGeom prst="rect">
            <a:avLst/>
          </a:prstGeom>
        </p:spPr>
      </p:pic>
      <p:sp>
        <p:nvSpPr>
          <p:cNvPr id="26" name="TextBox 23"/>
          <p:cNvSpPr txBox="1"/>
          <p:nvPr userDrawn="1"/>
        </p:nvSpPr>
        <p:spPr>
          <a:xfrm>
            <a:off x="5326779" y="6362031"/>
            <a:ext cx="3192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prstClr val="white"/>
                </a:solidFill>
              </a:rPr>
              <a:t>RETROUVEZ-NOUS SUR LES RÉSEAUX SOCIAUX</a:t>
            </a:r>
          </a:p>
        </p:txBody>
      </p:sp>
      <p:pic>
        <p:nvPicPr>
          <p:cNvPr id="27" name="Imag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35" y="5485884"/>
            <a:ext cx="677733" cy="677733"/>
          </a:xfrm>
          <a:prstGeom prst="rect">
            <a:avLst/>
          </a:prstGeom>
        </p:spPr>
      </p:pic>
      <p:pic>
        <p:nvPicPr>
          <p:cNvPr id="30" name="Picture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255" y="5485884"/>
            <a:ext cx="677733" cy="677733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143673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6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23" name="Picture 22" descr="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45" y="2839689"/>
            <a:ext cx="2846642" cy="2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557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8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698786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7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53" t="59" r="8177" b="-27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585228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7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17" t="253" r="23508" b="-62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136430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9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42" t="81" r="14199" b="586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869480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1100" b="1" dirty="0">
                <a:solidFill>
                  <a:srgbClr val="DB001A"/>
                </a:solidFill>
              </a:rPr>
              <a:t>Group</a:t>
            </a: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8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81" t="1647" r="17429" b="-299"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012096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e 1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 baseline="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TITLE OF THE 1ST PART ON SEVERAL LINES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SUBTITLE</a:t>
            </a:r>
          </a:p>
          <a:p>
            <a:pPr lvl="0"/>
            <a:endParaRPr lang="fr-FR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8" name="Oval 17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2" name="Oval 21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/>
            <a:r>
              <a:rPr lang="fr-FR" sz="1100" b="1" dirty="0">
                <a:solidFill>
                  <a:srgbClr val="DB001A"/>
                </a:solidFill>
              </a:rPr>
              <a:t>Lithium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23" name="Picture 22" descr="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97" y="2833589"/>
            <a:ext cx="2852738" cy="28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884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150B1C2A-0B34-4560-9EDF-D305243BCB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4454807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150B1C2A-0B34-4560-9EDF-D305243BCB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4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118A94A8-15F1-4B1C-8966-D5E7BC4142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5522597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" name="Diapositive think-cell" r:id="rId4" imgW="270" imgH="270" progId="TCLayout.ActiveDocument.1">
                  <p:embed/>
                </p:oleObj>
              </mc:Choice>
              <mc:Fallback>
                <p:oleObj name="Diapositive think-cell" r:id="rId4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118A94A8-15F1-4B1C-8966-D5E7BC4142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8869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206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092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53"/>
            <a:ext cx="3413125" cy="233125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20688" y="4367844"/>
            <a:ext cx="3413125" cy="46773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TWO LINES MAX.</a:t>
            </a:r>
            <a:endParaRPr lang="fr-FR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5" name="Oval 14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160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20688" y="1924066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20688" y="4108998"/>
            <a:ext cx="3413125" cy="198748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0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6581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99"/>
            <a:ext cx="3146730" cy="23061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888"/>
            <a:ext cx="0" cy="367718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500779" y="1924051"/>
            <a:ext cx="6314571" cy="36770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</a:t>
            </a:r>
            <a:r>
              <a:rPr lang="fr-FR" dirty="0" err="1"/>
              <a:t>Landscape</a:t>
            </a:r>
            <a:endParaRPr lang="fr-FR" dirty="0"/>
          </a:p>
        </p:txBody>
      </p: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948887" y="4945957"/>
            <a:ext cx="1872850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0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</a:t>
            </a:r>
          </a:p>
          <a:p>
            <a:pPr lvl="0"/>
            <a:r>
              <a:rPr lang="fr-FR" dirty="0"/>
              <a:t>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6826124" y="1846071"/>
            <a:ext cx="1995614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6826124" y="2179775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6826124" y="3004299"/>
            <a:ext cx="1995614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999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21965" y="1923903"/>
            <a:ext cx="0" cy="4172583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3884920" y="5438773"/>
            <a:ext cx="3683175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7" hasCustomPrompt="1"/>
          </p:nvPr>
        </p:nvSpPr>
        <p:spPr>
          <a:xfrm>
            <a:off x="3762149" y="1846071"/>
            <a:ext cx="3924605" cy="33370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100000"/>
              </a:lnSpc>
              <a:buNone/>
              <a:defRPr sz="1600" spc="0" baseline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Key Figures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3762149" y="2179775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54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75%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9" hasCustomPrompt="1"/>
          </p:nvPr>
        </p:nvSpPr>
        <p:spPr>
          <a:xfrm>
            <a:off x="3762149" y="3004299"/>
            <a:ext cx="3924605" cy="824524"/>
          </a:xfrm>
          <a:prstGeom prst="rect">
            <a:avLst/>
          </a:prstGeom>
          <a:noFill/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800" b="1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lorem ipsum</a:t>
            </a:r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00781" y="1924063"/>
            <a:ext cx="3251899" cy="4172423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23" name="Oval 22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8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4381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7" name="Chart Placeholder 4"/>
          <p:cNvSpPr>
            <a:spLocks noGrp="1"/>
          </p:cNvSpPr>
          <p:nvPr>
            <p:ph type="chart" sz="quarter" idx="14" hasCustomPrompt="1"/>
          </p:nvPr>
        </p:nvSpPr>
        <p:spPr>
          <a:xfrm>
            <a:off x="1403224" y="1936201"/>
            <a:ext cx="6337552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 baseline="0"/>
            </a:lvl1pPr>
          </a:lstStyle>
          <a:p>
            <a:r>
              <a:rPr lang="fr-FR" dirty="0"/>
              <a:t>INSERT GRAPH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4163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ERAMET - Transformation Numérique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1" name="Oval 10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5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6" name="Table Placeholder 4"/>
          <p:cNvSpPr>
            <a:spLocks noGrp="1"/>
          </p:cNvSpPr>
          <p:nvPr>
            <p:ph type="tbl" sz="quarter" idx="15" hasCustomPrompt="1"/>
          </p:nvPr>
        </p:nvSpPr>
        <p:spPr>
          <a:xfrm>
            <a:off x="1403350" y="1936760"/>
            <a:ext cx="6337300" cy="39941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fr-FR" dirty="0"/>
              <a:t>INSERT SPREADSHEET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403350" y="6108701"/>
            <a:ext cx="6337300" cy="400051"/>
          </a:xfrm>
          <a:prstGeom prst="rect">
            <a:avLst/>
          </a:prstGeom>
        </p:spPr>
        <p:txBody>
          <a:bodyPr vert="horz"/>
          <a:lstStyle>
            <a:lvl1pPr marL="171450" indent="-171450">
              <a:buFont typeface="Arial"/>
              <a:buChar char="•"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dirty="0"/>
              <a:t>Insert a </a:t>
            </a:r>
            <a:r>
              <a:rPr lang="fr-FR" dirty="0" err="1"/>
              <a:t>caption</a:t>
            </a:r>
            <a:endParaRPr lang="fr-FR" dirty="0"/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37359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9490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63979" y="275011"/>
            <a:ext cx="981469" cy="846095"/>
          </a:xfrm>
          <a:prstGeom prst="rect">
            <a:avLst/>
          </a:prstGeom>
        </p:spPr>
      </p:pic>
      <p:sp>
        <p:nvSpPr>
          <p:cNvPr id="28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4341679" y="1617688"/>
            <a:ext cx="4524375" cy="1168649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32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29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7026362" y="1354673"/>
            <a:ext cx="1763894" cy="253523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200" b="0" spc="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30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5646557" y="2795801"/>
            <a:ext cx="3219497" cy="379091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600" spc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Nom intervenant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5646557" y="3051685"/>
            <a:ext cx="3219497" cy="379091"/>
          </a:xfrm>
          <a:prstGeom prst="rect">
            <a:avLst/>
          </a:prstGeom>
        </p:spPr>
        <p:txBody>
          <a:bodyPr vert="horz"/>
          <a:lstStyle>
            <a:lvl1pPr marL="0" indent="0" algn="r">
              <a:lnSpc>
                <a:spcPct val="90000"/>
              </a:lnSpc>
              <a:buNone/>
              <a:defRPr sz="1600" i="1" spc="0">
                <a:solidFill>
                  <a:srgbClr val="1D252B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Fonction</a:t>
            </a:r>
          </a:p>
        </p:txBody>
      </p:sp>
      <p:pic>
        <p:nvPicPr>
          <p:cNvPr id="9" name="Image 8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226" y="1031541"/>
            <a:ext cx="1454400" cy="14544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720" y="4580327"/>
            <a:ext cx="544022" cy="5440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261" y="2892829"/>
            <a:ext cx="602540" cy="56997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73" y="4476180"/>
            <a:ext cx="479226" cy="55232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44" y="954496"/>
            <a:ext cx="591512" cy="45500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530" y="4169254"/>
            <a:ext cx="324572" cy="55640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724" y="6109857"/>
            <a:ext cx="569342" cy="522547"/>
          </a:xfrm>
          <a:prstGeom prst="rect">
            <a:avLst/>
          </a:prstGeom>
        </p:spPr>
      </p:pic>
      <p:cxnSp>
        <p:nvCxnSpPr>
          <p:cNvPr id="16" name="Connecteur droit 15"/>
          <p:cNvCxnSpPr/>
          <p:nvPr userDrawn="1"/>
        </p:nvCxnSpPr>
        <p:spPr>
          <a:xfrm flipV="1">
            <a:off x="1894098" y="1377965"/>
            <a:ext cx="407799" cy="149225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 userDrawn="1"/>
        </p:nvCxnSpPr>
        <p:spPr>
          <a:xfrm>
            <a:off x="1520410" y="3542861"/>
            <a:ext cx="1095374" cy="89780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 userDrawn="1"/>
        </p:nvCxnSpPr>
        <p:spPr>
          <a:xfrm>
            <a:off x="2975975" y="3691328"/>
            <a:ext cx="176167" cy="41583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 userDrawn="1"/>
        </p:nvCxnSpPr>
        <p:spPr>
          <a:xfrm>
            <a:off x="1022827" y="4898799"/>
            <a:ext cx="75377" cy="300735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 flipV="1">
            <a:off x="1963460" y="5643811"/>
            <a:ext cx="543667" cy="15616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 userDrawn="1"/>
        </p:nvCxnSpPr>
        <p:spPr>
          <a:xfrm>
            <a:off x="4606530" y="5124350"/>
            <a:ext cx="763696" cy="138407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 userDrawn="1"/>
        </p:nvCxnSpPr>
        <p:spPr>
          <a:xfrm flipV="1">
            <a:off x="5334672" y="5891653"/>
            <a:ext cx="214594" cy="172611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 userDrawn="1"/>
        </p:nvCxnSpPr>
        <p:spPr>
          <a:xfrm flipV="1">
            <a:off x="6669545" y="5028508"/>
            <a:ext cx="506996" cy="245160"/>
          </a:xfrm>
          <a:prstGeom prst="line">
            <a:avLst/>
          </a:prstGeom>
          <a:ln w="12700" cap="rnd" cmpd="sng">
            <a:solidFill>
              <a:schemeClr val="tx1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Image 24"/>
          <p:cNvPicPr>
            <a:picLocks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8281" y="4153350"/>
            <a:ext cx="1983951" cy="198395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26" name="Image 25"/>
          <p:cNvPicPr>
            <a:picLocks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6530" y="5959096"/>
            <a:ext cx="754174" cy="74834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27" name="Image 26"/>
          <p:cNvPicPr>
            <a:picLocks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743" y="5254431"/>
            <a:ext cx="1270800" cy="1270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32" name="Image 31"/>
          <p:cNvPicPr>
            <a:picLocks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" t="7613" r="1356" b="26928"/>
          <a:stretch/>
        </p:blipFill>
        <p:spPr>
          <a:xfrm>
            <a:off x="7071042" y="5277947"/>
            <a:ext cx="1270800" cy="1270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33" name="Image 32"/>
          <p:cNvPicPr>
            <a:picLocks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20" t="213" r="13314" b="21619"/>
          <a:stretch/>
        </p:blipFill>
        <p:spPr>
          <a:xfrm>
            <a:off x="310900" y="3663491"/>
            <a:ext cx="1105200" cy="11052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34" name="Image 33"/>
          <p:cNvPicPr>
            <a:picLocks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5408" y="4852324"/>
            <a:ext cx="1135839" cy="11376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pic>
        <p:nvPicPr>
          <p:cNvPr id="35" name="Image 34"/>
          <p:cNvPicPr>
            <a:picLocks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683" t="11068" r="16250" b="1634"/>
          <a:stretch/>
        </p:blipFill>
        <p:spPr>
          <a:xfrm>
            <a:off x="1911844" y="2053269"/>
            <a:ext cx="1598400" cy="1602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1390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/>
          <a:lstStyle/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77834" y="1923889"/>
            <a:ext cx="0" cy="4163107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081088" y="1924051"/>
            <a:ext cx="2652712" cy="340362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200" baseline="0">
                <a:solidFill>
                  <a:srgbClr val="1D252B"/>
                </a:solidFill>
                <a:latin typeface="Arial"/>
                <a:cs typeface="Arial"/>
              </a:defRPr>
            </a:lvl1pPr>
          </a:lstStyle>
          <a:p>
            <a:r>
              <a:rPr lang="fr-FR" dirty="0"/>
              <a:t>INSERT VISUAL - portrait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81088" y="5438777"/>
            <a:ext cx="2652712" cy="657699"/>
          </a:xfrm>
          <a:prstGeom prst="rect">
            <a:avLst/>
          </a:prstGeom>
          <a:solidFill>
            <a:srgbClr val="1D252B"/>
          </a:solidFill>
        </p:spPr>
        <p:txBody>
          <a:bodyPr vert="horz"/>
          <a:lstStyle>
            <a:lvl1pPr marL="0" indent="0" algn="r">
              <a:lnSpc>
                <a:spcPct val="100000"/>
              </a:lnSpc>
              <a:buNone/>
              <a:defRPr sz="1200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DETAILS, DESCRIPTION, LEGEND</a:t>
            </a:r>
            <a:r>
              <a:rPr lang="en-US" dirty="0"/>
              <a:t>… ON THREE LINES MAX.</a:t>
            </a:r>
            <a:endParaRPr lang="fr-FR" dirty="0"/>
          </a:p>
        </p:txBody>
      </p:sp>
      <p:sp>
        <p:nvSpPr>
          <p:cNvPr id="7" name="Oval 6"/>
          <p:cNvSpPr/>
          <p:nvPr userDrawn="1"/>
        </p:nvSpPr>
        <p:spPr>
          <a:xfrm>
            <a:off x="320675" y="2170371"/>
            <a:ext cx="1601800" cy="1601800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7" hasCustomPrompt="1"/>
          </p:nvPr>
        </p:nvSpPr>
        <p:spPr>
          <a:xfrm rot="20829834">
            <a:off x="500759" y="2364239"/>
            <a:ext cx="1241632" cy="1214068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1400" b="1" spc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 err="1"/>
              <a:t>Text</a:t>
            </a:r>
            <a:r>
              <a:rPr lang="fr-FR" dirty="0"/>
              <a:t> or Key Figures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7976992" y="269403"/>
            <a:ext cx="844767" cy="844767"/>
            <a:chOff x="2217201" y="744513"/>
            <a:chExt cx="1382563" cy="1382563"/>
          </a:xfrm>
        </p:grpSpPr>
        <p:sp>
          <p:nvSpPr>
            <p:cNvPr id="16" name="Oval 1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24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218656" y="218176"/>
            <a:ext cx="7447601" cy="923330"/>
          </a:xfrm>
          <a:prstGeom prst="rect">
            <a:avLst/>
          </a:prstGeom>
          <a:solidFill>
            <a:srgbClr val="DB001A"/>
          </a:solidFill>
        </p:spPr>
        <p:txBody>
          <a:bodyPr wrap="square" rtlCol="0">
            <a:spAutoFit/>
          </a:bodyPr>
          <a:lstStyle>
            <a:lvl1pPr>
              <a:defRPr lang="fr-FR" sz="3000" spc="-150" dirty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0" lvl="0" indent="0">
              <a:lnSpc>
                <a:spcPct val="90000"/>
              </a:lnSpc>
              <a:buNone/>
            </a:pPr>
            <a:r>
              <a:rPr lang="fr-FR" dirty="0"/>
              <a:t>TITLE OF THE PAGE ON TWO LINES MAX.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8590165" y="104417"/>
            <a:ext cx="463187" cy="463187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700" b="1" dirty="0">
                <a:solidFill>
                  <a:srgbClr val="DB001A"/>
                </a:solidFill>
              </a:rPr>
              <a:t>Group</a:t>
            </a:r>
            <a:endParaRPr lang="fr-FR" sz="1000" b="1" dirty="0">
              <a:solidFill>
                <a:srgbClr val="DB00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205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0"/>
          <p:cNvSpPr/>
          <p:nvPr userDrawn="1"/>
        </p:nvSpPr>
        <p:spPr>
          <a:xfrm>
            <a:off x="4335510" y="1254075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35510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8" name="Oval 14"/>
          <p:cNvSpPr/>
          <p:nvPr userDrawn="1"/>
        </p:nvSpPr>
        <p:spPr>
          <a:xfrm>
            <a:off x="4335510" y="2298707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0" name="Oval 18"/>
          <p:cNvSpPr/>
          <p:nvPr userDrawn="1"/>
        </p:nvSpPr>
        <p:spPr>
          <a:xfrm>
            <a:off x="4335510" y="3344103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2" name="Oval 21"/>
          <p:cNvSpPr/>
          <p:nvPr userDrawn="1"/>
        </p:nvSpPr>
        <p:spPr>
          <a:xfrm>
            <a:off x="4335510" y="4389499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35510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35510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35510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7" name="Oval 17"/>
          <p:cNvSpPr/>
          <p:nvPr userDrawn="1"/>
        </p:nvSpPr>
        <p:spPr>
          <a:xfrm>
            <a:off x="4335510" y="5423903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35510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44323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0"/>
          <p:cNvSpPr/>
          <p:nvPr userDrawn="1"/>
        </p:nvSpPr>
        <p:spPr>
          <a:xfrm>
            <a:off x="4335510" y="1254075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35510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8" name="Oval 14"/>
          <p:cNvSpPr/>
          <p:nvPr userDrawn="1"/>
        </p:nvSpPr>
        <p:spPr>
          <a:xfrm>
            <a:off x="4335510" y="2298707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0" name="Oval 18"/>
          <p:cNvSpPr/>
          <p:nvPr userDrawn="1"/>
        </p:nvSpPr>
        <p:spPr>
          <a:xfrm>
            <a:off x="4335510" y="3344103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2" name="Oval 21"/>
          <p:cNvSpPr/>
          <p:nvPr userDrawn="1"/>
        </p:nvSpPr>
        <p:spPr>
          <a:xfrm>
            <a:off x="4335510" y="4389499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35510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35510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35510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7" name="Oval 17"/>
          <p:cNvSpPr/>
          <p:nvPr userDrawn="1"/>
        </p:nvSpPr>
        <p:spPr>
          <a:xfrm>
            <a:off x="4335510" y="5423903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35510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  <p:sp>
        <p:nvSpPr>
          <p:cNvPr id="20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8671239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0"/>
          <p:cNvSpPr/>
          <p:nvPr userDrawn="1"/>
        </p:nvSpPr>
        <p:spPr>
          <a:xfrm>
            <a:off x="4335510" y="1254075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35510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8" name="Oval 14"/>
          <p:cNvSpPr/>
          <p:nvPr userDrawn="1"/>
        </p:nvSpPr>
        <p:spPr>
          <a:xfrm>
            <a:off x="4335510" y="2298707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0" name="Oval 18"/>
          <p:cNvSpPr/>
          <p:nvPr userDrawn="1"/>
        </p:nvSpPr>
        <p:spPr>
          <a:xfrm>
            <a:off x="4335510" y="3344103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2" name="Oval 21"/>
          <p:cNvSpPr/>
          <p:nvPr userDrawn="1"/>
        </p:nvSpPr>
        <p:spPr>
          <a:xfrm>
            <a:off x="4335510" y="4375851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35510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35510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35510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7" name="Oval 17"/>
          <p:cNvSpPr/>
          <p:nvPr userDrawn="1"/>
        </p:nvSpPr>
        <p:spPr>
          <a:xfrm>
            <a:off x="4335510" y="5423903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35510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  <p:sp>
        <p:nvSpPr>
          <p:cNvPr id="20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8502406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0"/>
          <p:cNvSpPr/>
          <p:nvPr userDrawn="1"/>
        </p:nvSpPr>
        <p:spPr>
          <a:xfrm>
            <a:off x="4335510" y="1254075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35510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7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8" name="Oval 14"/>
          <p:cNvSpPr/>
          <p:nvPr userDrawn="1"/>
        </p:nvSpPr>
        <p:spPr>
          <a:xfrm>
            <a:off x="4335510" y="2298707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0" name="Oval 18"/>
          <p:cNvSpPr/>
          <p:nvPr userDrawn="1"/>
        </p:nvSpPr>
        <p:spPr>
          <a:xfrm>
            <a:off x="4335510" y="3344103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2" name="Oval 21"/>
          <p:cNvSpPr/>
          <p:nvPr userDrawn="1"/>
        </p:nvSpPr>
        <p:spPr>
          <a:xfrm>
            <a:off x="4335510" y="4375851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35510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35510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35510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7" name="Oval 17"/>
          <p:cNvSpPr/>
          <p:nvPr userDrawn="1"/>
        </p:nvSpPr>
        <p:spPr>
          <a:xfrm>
            <a:off x="4335510" y="5423903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8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35510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  <p:sp>
        <p:nvSpPr>
          <p:cNvPr id="20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7117574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17"/>
          <p:cNvSpPr/>
          <p:nvPr userDrawn="1"/>
        </p:nvSpPr>
        <p:spPr>
          <a:xfrm>
            <a:off x="4336917" y="1264999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30" name="Oval 17"/>
          <p:cNvSpPr/>
          <p:nvPr userDrawn="1"/>
        </p:nvSpPr>
        <p:spPr>
          <a:xfrm>
            <a:off x="4341178" y="2293867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9" name="Oval 17"/>
          <p:cNvSpPr/>
          <p:nvPr userDrawn="1"/>
        </p:nvSpPr>
        <p:spPr>
          <a:xfrm>
            <a:off x="4342578" y="3355027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4" name="Oval 17"/>
          <p:cNvSpPr/>
          <p:nvPr userDrawn="1"/>
        </p:nvSpPr>
        <p:spPr>
          <a:xfrm>
            <a:off x="4342578" y="4390071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41851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41851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41851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41851" y="3360307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4342578" y="5423903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41851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8696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4342578" y="1254075"/>
            <a:ext cx="461644" cy="461644"/>
          </a:xfrm>
          <a:prstGeom prst="ellipse">
            <a:avLst/>
          </a:prstGeom>
          <a:solidFill>
            <a:srgbClr val="DB001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64634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990960" y="373223"/>
            <a:ext cx="3164899" cy="656591"/>
          </a:xfrm>
          <a:prstGeom prst="rect">
            <a:avLst/>
          </a:prstGeom>
        </p:spPr>
        <p:txBody>
          <a:bodyPr vert="horz"/>
          <a:lstStyle>
            <a:lvl1pPr lvl="0" indent="0" algn="ctr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4000" spc="-15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indent="0" algn="r">
              <a:spcBef>
                <a:spcPct val="20000"/>
              </a:spcBef>
              <a:buFont typeface="Arial"/>
              <a:buNone/>
              <a:defRPr sz="2800" spc="-150">
                <a:latin typeface="Arial Black"/>
                <a:cs typeface="Arial Black"/>
              </a:defRPr>
            </a:lvl2pPr>
            <a:lvl3pPr indent="0" algn="r">
              <a:spcBef>
                <a:spcPct val="20000"/>
              </a:spcBef>
              <a:buFont typeface="Arial"/>
              <a:buNone/>
              <a:defRPr sz="2400" spc="-150">
                <a:latin typeface="Arial Black"/>
                <a:cs typeface="Arial Black"/>
              </a:defRPr>
            </a:lvl3pPr>
            <a:lvl4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4pPr>
            <a:lvl5pPr indent="0" algn="r">
              <a:spcBef>
                <a:spcPct val="20000"/>
              </a:spcBef>
              <a:buFont typeface="Arial"/>
              <a:buNone/>
              <a:defRPr sz="2000" spc="-150">
                <a:latin typeface="Arial Black"/>
                <a:cs typeface="Arial Black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fr-FR" dirty="0">
                <a:solidFill>
                  <a:srgbClr val="1D252B"/>
                </a:solidFill>
              </a:rPr>
              <a:t>SOMMAIRE</a:t>
            </a:r>
          </a:p>
        </p:txBody>
      </p:sp>
      <p:sp>
        <p:nvSpPr>
          <p:cNvPr id="14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1024066" y="1726643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5" name="Oval 14"/>
          <p:cNvSpPr/>
          <p:nvPr userDrawn="1"/>
        </p:nvSpPr>
        <p:spPr>
          <a:xfrm>
            <a:off x="4342578" y="2298707"/>
            <a:ext cx="461644" cy="461644"/>
          </a:xfrm>
          <a:prstGeom prst="ellipse">
            <a:avLst/>
          </a:prstGeom>
          <a:solidFill>
            <a:srgbClr val="6AB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66" y="2771275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9" name="Oval 18"/>
          <p:cNvSpPr/>
          <p:nvPr userDrawn="1"/>
        </p:nvSpPr>
        <p:spPr>
          <a:xfrm>
            <a:off x="4342578" y="3344103"/>
            <a:ext cx="461644" cy="461644"/>
          </a:xfrm>
          <a:prstGeom prst="ellipse">
            <a:avLst/>
          </a:prstGeom>
          <a:solidFill>
            <a:srgbClr val="21B3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1024066" y="3816671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4342578" y="4389499"/>
            <a:ext cx="461644" cy="461644"/>
          </a:xfrm>
          <a:prstGeom prst="ellipse">
            <a:avLst/>
          </a:prstGeom>
          <a:solidFill>
            <a:srgbClr val="F270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3" name="Text Placeholder 30"/>
          <p:cNvSpPr>
            <a:spLocks noGrp="1"/>
          </p:cNvSpPr>
          <p:nvPr>
            <p:ph type="body" sz="quarter" idx="16" hasCustomPrompt="1"/>
          </p:nvPr>
        </p:nvSpPr>
        <p:spPr>
          <a:xfrm>
            <a:off x="1024066" y="4862068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8" name="Oval 17"/>
          <p:cNvSpPr/>
          <p:nvPr userDrawn="1"/>
        </p:nvSpPr>
        <p:spPr>
          <a:xfrm>
            <a:off x="4342578" y="5423903"/>
            <a:ext cx="461644" cy="461644"/>
          </a:xfrm>
          <a:prstGeom prst="ellipse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8" hasCustomPrompt="1"/>
          </p:nvPr>
        </p:nvSpPr>
        <p:spPr>
          <a:xfrm>
            <a:off x="1024066" y="5896469"/>
            <a:ext cx="7098668" cy="3312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200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341851" y="1254512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341851" y="2299144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341851" y="3344541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41851" y="43899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341851" y="5424339"/>
            <a:ext cx="461886" cy="46188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457200" indent="0" algn="ctr">
              <a:buNone/>
              <a:defRPr>
                <a:latin typeface="Arial Black"/>
                <a:cs typeface="Arial Black"/>
              </a:defRPr>
            </a:lvl2pPr>
            <a:lvl3pPr marL="914400" indent="0" algn="ctr">
              <a:buNone/>
              <a:defRPr>
                <a:latin typeface="Arial Black"/>
                <a:cs typeface="Arial Black"/>
              </a:defRPr>
            </a:lvl3pPr>
            <a:lvl4pPr marL="1371600" indent="0" algn="ctr">
              <a:buNone/>
              <a:defRPr>
                <a:latin typeface="Arial Black"/>
                <a:cs typeface="Arial Black"/>
              </a:defRPr>
            </a:lvl4pPr>
            <a:lvl5pPr marL="1828800" indent="0" algn="ctr">
              <a:buNone/>
              <a:defRPr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766871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272917"/>
            <a:ext cx="9144000" cy="585083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137438" y="2715814"/>
            <a:ext cx="869149" cy="261610"/>
          </a:xfrm>
          <a:prstGeom prst="rect">
            <a:avLst/>
          </a:prstGeom>
          <a:solidFill>
            <a:srgbClr val="1D252B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1100" dirty="0">
                <a:solidFill>
                  <a:prstClr val="white"/>
                </a:solidFill>
                <a:cs typeface="Arial"/>
              </a:rPr>
              <a:t>CONTACT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3832" y="1321377"/>
            <a:ext cx="1196361" cy="1031347"/>
          </a:xfrm>
          <a:prstGeom prst="rect">
            <a:avLst/>
          </a:prstGeom>
        </p:spPr>
      </p:pic>
      <p:sp>
        <p:nvSpPr>
          <p:cNvPr id="19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309825" y="3213512"/>
            <a:ext cx="4524375" cy="321501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600" spc="0" baseline="0">
                <a:solidFill>
                  <a:srgbClr val="DB001A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21" name="Text Placehold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2309825" y="3544491"/>
            <a:ext cx="4524375" cy="2937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400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Tél.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2309825" y="3847763"/>
            <a:ext cx="4524375" cy="293796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ct val="90000"/>
              </a:lnSpc>
              <a:buNone/>
              <a:defRPr sz="1400" spc="0" baseline="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Email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73400" y="116340"/>
            <a:ext cx="0" cy="802957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862501" y="5004993"/>
            <a:ext cx="4102081" cy="1657120"/>
            <a:chOff x="1432479" y="5004993"/>
            <a:chExt cx="4102081" cy="1657120"/>
          </a:xfrm>
        </p:grpSpPr>
        <p:pic>
          <p:nvPicPr>
            <p:cNvPr id="20" name="Picture 19" descr="Capture d’écran 2017-08-11 à 10.07.5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061" b="21438"/>
            <a:stretch/>
          </p:blipFill>
          <p:spPr>
            <a:xfrm>
              <a:off x="3989373" y="5004993"/>
              <a:ext cx="1129592" cy="124911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 userDrawn="1"/>
          </p:nvSpPr>
          <p:spPr>
            <a:xfrm>
              <a:off x="1543258" y="6292781"/>
              <a:ext cx="176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prstClr val="white"/>
                  </a:solidFill>
                </a:rPr>
                <a:t>RENDEZ-VOUS SUR LE WEB</a:t>
              </a:r>
            </a:p>
            <a:p>
              <a:pPr algn="ctr"/>
              <a:r>
                <a:rPr lang="fr-FR" sz="900" dirty="0">
                  <a:solidFill>
                    <a:prstClr val="white"/>
                  </a:solidFill>
                </a:rPr>
                <a:t>www.eramet.com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3612239" y="6292781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prstClr val="white"/>
                  </a:solidFill>
                </a:rPr>
                <a:t>TÉLÉCHARGEZ</a:t>
              </a:r>
            </a:p>
            <a:p>
              <a:pPr algn="ctr"/>
              <a:r>
                <a:rPr lang="fr-FR" sz="900" dirty="0">
                  <a:solidFill>
                    <a:prstClr val="white"/>
                  </a:solidFill>
                </a:rPr>
                <a:t>NOTRE APPLICATION FINANCE</a:t>
              </a:r>
            </a:p>
          </p:txBody>
        </p:sp>
        <p:pic>
          <p:nvPicPr>
            <p:cNvPr id="25" name="Picture 24" descr="Capture d’écran 2017-08-11 à 10.07.5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4732" b="21438"/>
            <a:stretch/>
          </p:blipFill>
          <p:spPr>
            <a:xfrm>
              <a:off x="1432479" y="5004993"/>
              <a:ext cx="2051450" cy="1249113"/>
            </a:xfrm>
            <a:prstGeom prst="rect">
              <a:avLst/>
            </a:prstGeom>
          </p:spPr>
        </p:pic>
      </p:grp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59" y="5572984"/>
            <a:ext cx="682718" cy="557553"/>
          </a:xfrm>
          <a:prstGeom prst="rect">
            <a:avLst/>
          </a:prstGeom>
        </p:spPr>
      </p:pic>
      <p:sp>
        <p:nvSpPr>
          <p:cNvPr id="26" name="TextBox 23"/>
          <p:cNvSpPr txBox="1"/>
          <p:nvPr userDrawn="1"/>
        </p:nvSpPr>
        <p:spPr>
          <a:xfrm>
            <a:off x="5326779" y="6362031"/>
            <a:ext cx="3192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>
                <a:solidFill>
                  <a:prstClr val="white"/>
                </a:solidFill>
              </a:rPr>
              <a:t>RETROUVEZ-NOUS SUR LES RÉSEAUX SOCIAUX</a:t>
            </a:r>
          </a:p>
        </p:txBody>
      </p:sp>
      <p:pic>
        <p:nvPicPr>
          <p:cNvPr id="27" name="Imag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35" y="5485884"/>
            <a:ext cx="677733" cy="677733"/>
          </a:xfrm>
          <a:prstGeom prst="rect">
            <a:avLst/>
          </a:prstGeom>
        </p:spPr>
      </p:pic>
      <p:pic>
        <p:nvPicPr>
          <p:cNvPr id="30" name="Picture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255" y="5485884"/>
            <a:ext cx="677733" cy="677733"/>
          </a:xfrm>
          <a:prstGeom prst="rect">
            <a:avLst/>
          </a:prstGeom>
          <a:ln w="12700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5260869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 userDrawn="1"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 userDrawn="1"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 userDrawn="1"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 userDrawn="1"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pic>
        <p:nvPicPr>
          <p:cNvPr id="15" name="Picture 22"/>
          <p:cNvPicPr>
            <a:picLocks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915309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1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2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6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2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2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22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45" y="2839689"/>
            <a:ext cx="2846642" cy="28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899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/>
          <p:cNvCxnSpPr/>
          <p:nvPr/>
        </p:nvCxnSpPr>
        <p:spPr>
          <a:xfrm flipH="1">
            <a:off x="2429066" y="2211655"/>
            <a:ext cx="279181" cy="627103"/>
          </a:xfrm>
          <a:prstGeom prst="line">
            <a:avLst/>
          </a:prstGeom>
          <a:ln w="12700" cap="rnd" cmpd="sng">
            <a:solidFill>
              <a:srgbClr val="1D252B"/>
            </a:solidFill>
            <a:prstDash val="sysDot"/>
            <a:headEnd type="oval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>
            <a:off x="4111435" y="14"/>
            <a:ext cx="0" cy="5327631"/>
          </a:xfrm>
          <a:prstGeom prst="line">
            <a:avLst/>
          </a:prstGeom>
          <a:ln w="12700" cmpd="sng">
            <a:solidFill>
              <a:srgbClr val="1D252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"/>
            <a:ext cx="9144000" cy="211660"/>
          </a:xfrm>
          <a:prstGeom prst="rect">
            <a:avLst/>
          </a:prstGeom>
          <a:solidFill>
            <a:srgbClr val="1D252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 Placehold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4286600" y="2433326"/>
            <a:ext cx="757551" cy="798193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lnSpc>
                <a:spcPct val="90000"/>
              </a:lnSpc>
              <a:buNone/>
              <a:defRPr sz="4800" b="1" spc="-150">
                <a:solidFill>
                  <a:srgbClr val="DB001A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9" name="Text Placeholder 30"/>
          <p:cNvSpPr>
            <a:spLocks noGrp="1"/>
          </p:cNvSpPr>
          <p:nvPr>
            <p:ph type="body" sz="quarter" idx="13" hasCustomPrompt="1"/>
          </p:nvPr>
        </p:nvSpPr>
        <p:spPr>
          <a:xfrm>
            <a:off x="4286598" y="3214946"/>
            <a:ext cx="4262652" cy="1831729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lnSpc>
                <a:spcPct val="90000"/>
              </a:lnSpc>
              <a:buNone/>
              <a:defRPr sz="3200" b="0" spc="-150">
                <a:solidFill>
                  <a:srgbClr val="1D252B"/>
                </a:solidFill>
                <a:latin typeface="Arial Black"/>
                <a:cs typeface="Arial Black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TITRE DE LA PARTIE SUR PLUSIEURS LIGNES</a:t>
            </a:r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4399752" y="5076489"/>
            <a:ext cx="2554912" cy="253523"/>
          </a:xfrm>
          <a:prstGeom prst="rect">
            <a:avLst/>
          </a:prstGeom>
          <a:solidFill>
            <a:srgbClr val="DB001A"/>
          </a:solidFill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1200" b="1" spc="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r">
              <a:buNone/>
              <a:defRPr spc="-150">
                <a:latin typeface="Arial Black"/>
                <a:cs typeface="Arial Black"/>
              </a:defRPr>
            </a:lvl2pPr>
            <a:lvl3pPr marL="914400" indent="0" algn="r">
              <a:buNone/>
              <a:defRPr spc="-150">
                <a:latin typeface="Arial Black"/>
                <a:cs typeface="Arial Black"/>
              </a:defRPr>
            </a:lvl3pPr>
            <a:lvl4pPr marL="1371600" indent="0" algn="r">
              <a:buNone/>
              <a:defRPr spc="-150">
                <a:latin typeface="Arial Black"/>
                <a:cs typeface="Arial Black"/>
              </a:defRPr>
            </a:lvl4pPr>
            <a:lvl5pPr marL="1828800" indent="0" algn="r">
              <a:buNone/>
              <a:defRPr spc="-150">
                <a:latin typeface="Arial Black"/>
                <a:cs typeface="Arial Black"/>
              </a:defRPr>
            </a:lvl5pPr>
          </a:lstStyle>
          <a:p>
            <a:pPr lvl="0"/>
            <a:r>
              <a:rPr lang="fr-FR" dirty="0"/>
              <a:t>SOUS-TITRE DE LA PARTIE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2217209" y="744513"/>
            <a:ext cx="1382563" cy="1382563"/>
            <a:chOff x="2217201" y="744513"/>
            <a:chExt cx="1382563" cy="1382563"/>
          </a:xfrm>
        </p:grpSpPr>
        <p:sp>
          <p:nvSpPr>
            <p:cNvPr id="12" name="Oval 5"/>
            <p:cNvSpPr/>
            <p:nvPr/>
          </p:nvSpPr>
          <p:spPr>
            <a:xfrm>
              <a:off x="2217201" y="744513"/>
              <a:ext cx="1382563" cy="1382563"/>
            </a:xfrm>
            <a:prstGeom prst="ellipse">
              <a:avLst/>
            </a:prstGeom>
            <a:solidFill>
              <a:srgbClr val="DB00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Picture 13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687"/>
            <a:stretch/>
          </p:blipFill>
          <p:spPr>
            <a:xfrm>
              <a:off x="2429066" y="995727"/>
              <a:ext cx="954622" cy="782762"/>
            </a:xfrm>
            <a:prstGeom prst="rect">
              <a:avLst/>
            </a:prstGeom>
          </p:spPr>
        </p:pic>
      </p:grpSp>
      <p:sp>
        <p:nvSpPr>
          <p:cNvPr id="14" name="Oval 17"/>
          <p:cNvSpPr/>
          <p:nvPr/>
        </p:nvSpPr>
        <p:spPr>
          <a:xfrm>
            <a:off x="1729545" y="520615"/>
            <a:ext cx="840720" cy="840720"/>
          </a:xfrm>
          <a:prstGeom prst="ellipse">
            <a:avLst/>
          </a:prstGeom>
          <a:solidFill>
            <a:schemeClr val="bg1"/>
          </a:solidFill>
          <a:ln>
            <a:solidFill>
              <a:srgbClr val="DB001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b="1" dirty="0">
                <a:solidFill>
                  <a:srgbClr val="DB001A"/>
                </a:solidFill>
              </a:rPr>
              <a:t>Groupe</a:t>
            </a: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22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00" y="2840400"/>
            <a:ext cx="2833200" cy="2833200"/>
          </a:xfrm>
          <a:prstGeom prst="ellipse">
            <a:avLst/>
          </a:prstGeom>
          <a:ln w="31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12639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17.xml"/><Relationship Id="rId21" Type="http://schemas.openxmlformats.org/officeDocument/2006/relationships/oleObject" Target="../embeddings/oleObject5.bin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4.xml"/><Relationship Id="rId19" Type="http://schemas.openxmlformats.org/officeDocument/2006/relationships/vmlDrawing" Target="../drawings/vmlDrawing5.v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image" Target="../media/image34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vmlDrawing" Target="../drawings/vmlDrawing7.v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3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oleObject" Target="../embeddings/oleObject7.bin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tags" Target="../tags/tag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44.xml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5" Type="http://schemas.openxmlformats.org/officeDocument/2006/relationships/tags" Target="../tags/tag10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vmlDrawing" Target="../drawings/vmlDrawing9.v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vmlDrawing" Target="../drawings/vmlDrawing11.v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68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oleObject" Target="../embeddings/oleObject11.bin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tags" Target="../tags/tag1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92.xml"/><Relationship Id="rId21" Type="http://schemas.openxmlformats.org/officeDocument/2006/relationships/theme" Target="../theme/theme16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24" Type="http://schemas.openxmlformats.org/officeDocument/2006/relationships/oleObject" Target="../embeddings/oleObject13.bin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23" Type="http://schemas.openxmlformats.org/officeDocument/2006/relationships/tags" Target="../tags/tag14.xml"/><Relationship Id="rId10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Relationship Id="rId22" Type="http://schemas.openxmlformats.org/officeDocument/2006/relationships/vmlDrawing" Target="../drawings/vmlDrawing13.v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9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8.xml"/><Relationship Id="rId12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22.xml"/><Relationship Id="rId6" Type="http://schemas.openxmlformats.org/officeDocument/2006/relationships/slideLayout" Target="../slideLayouts/slideLayout227.xml"/><Relationship Id="rId11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25.xml"/><Relationship Id="rId9" Type="http://schemas.openxmlformats.org/officeDocument/2006/relationships/slideLayout" Target="../slideLayouts/slideLayout23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vmlDrawing" Target="../drawings/vmlDrawing16.v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5" Type="http://schemas.openxmlformats.org/officeDocument/2006/relationships/oleObject" Target="../embeddings/oleObject16.bin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tags" Target="../tags/tag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21" Type="http://schemas.openxmlformats.org/officeDocument/2006/relationships/oleObject" Target="../embeddings/oleObject3.bin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19" Type="http://schemas.openxmlformats.org/officeDocument/2006/relationships/vmlDrawing" Target="../drawings/vmlDrawing3.v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image" Target="../media/image1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D48E4C0F-CA44-4D9D-A391-9533AFDAD7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494498007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" name="Diapositive think-cell" r:id="rId22" imgW="270" imgH="270" progId="TCLayout.ActiveDocument.1">
                  <p:embed/>
                </p:oleObj>
              </mc:Choice>
              <mc:Fallback>
                <p:oleObj name="Diapositive think-cell" r:id="rId22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D48E4C0F-CA44-4D9D-A391-9533AFDAD7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0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80" r:id="rId16"/>
    <p:sldLayoutId id="2147483703" r:id="rId17"/>
    <p:sldLayoutId id="2147483910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1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8273353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6" name="Diapositive think-cell" r:id="rId21" imgW="270" imgH="270" progId="TCLayout.ActiveDocument.1">
                  <p:embed/>
                </p:oleObj>
              </mc:Choice>
              <mc:Fallback>
                <p:oleObj name="Diapositive think-cell" r:id="rId21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3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2A35E84B-6415-4124-B8D8-DC6B4F9D37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/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9" name="Diapositive think-cell" r:id="rId15" imgW="270" imgH="270" progId="TCLayout.ActiveDocument.1">
                  <p:embed/>
                </p:oleObj>
              </mc:Choice>
              <mc:Fallback>
                <p:oleObj name="Diapositive think-cell" r:id="rId15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2A35E84B-6415-4124-B8D8-DC6B4F9D3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pPr defTabSz="914400"/>
            <a:r>
              <a:rPr lang="fr-FR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pPr defTabSz="914400"/>
            <a:fld id="{B20DE93A-6C71-914E-B887-96385185B528}" type="slidenum">
              <a:rPr lang="en-US" smtClean="0">
                <a:solidFill>
                  <a:srgbClr val="1D252B"/>
                </a:solidFill>
              </a:rPr>
              <a:pPr defTabSz="914400"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5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08FB7029-EABE-41B8-866C-D456F6E5BA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/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" name="Diapositive think-cell" r:id="rId16" imgW="270" imgH="270" progId="TCLayout.ActiveDocument.1">
                  <p:embed/>
                </p:oleObj>
              </mc:Choice>
              <mc:Fallback>
                <p:oleObj name="Diapositive think-cell" r:id="rId16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08FB7029-EABE-41B8-866C-D456F6E5B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24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900">
                <a:solidFill>
                  <a:schemeClr val="bg1"/>
                </a:solidFill>
              </a:defRPr>
            </a:lvl1pPr>
          </a:lstStyle>
          <a:p>
            <a:pPr defTabSz="914400"/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/>
            <a:fld id="{B20DE93A-6C71-914E-B887-96385185B528}" type="slidenum">
              <a:rPr lang="en-US">
                <a:solidFill>
                  <a:prstClr val="white"/>
                </a:solidFill>
              </a:rPr>
              <a:pPr defTabSz="9144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77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08FB7029-EABE-41B8-866C-D456F6E5BA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15817036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6" name="Diapositive think-cell" r:id="rId15" imgW="270" imgH="270" progId="TCLayout.ActiveDocument.1">
                  <p:embed/>
                </p:oleObj>
              </mc:Choice>
              <mc:Fallback>
                <p:oleObj name="Diapositive think-cell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2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41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D48E4C0F-CA44-4D9D-A391-9533AFDAD7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68656926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2" name="Diapositive think-cell" r:id="rId24" imgW="270" imgH="270" progId="TCLayout.ActiveDocument.1">
                  <p:embed/>
                </p:oleObj>
              </mc:Choice>
              <mc:Fallback>
                <p:oleObj name="Diapositive think-cell" r:id="rId2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5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  <p:sldLayoutId id="2147483968" r:id="rId18"/>
    <p:sldLayoutId id="2147483969" r:id="rId19"/>
    <p:sldLayoutId id="2147483970" r:id="rId2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9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91438" y="6625135"/>
            <a:ext cx="452579" cy="232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53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900">
                <a:solidFill>
                  <a:schemeClr val="bg1"/>
                </a:solidFill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ERAMET - Transformation Numérique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91426" y="6625135"/>
            <a:ext cx="452579" cy="2328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20DE93A-6C71-914E-B887-96385185B528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50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08FB7029-EABE-41B8-866C-D456F6E5BA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917767574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3" name="Diapositive think-cell" r:id="rId15" imgW="270" imgH="270" progId="TCLayout.ActiveDocument.1">
                  <p:embed/>
                </p:oleObj>
              </mc:Choice>
              <mc:Fallback>
                <p:oleObj name="Diapositive think-cell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smtClean="0">
                <a:solidFill>
                  <a:srgbClr val="1D252B"/>
                </a:solidFill>
              </a:rPr>
              <a:t>ERAMET - Transformation Numérique</a:t>
            </a:r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>
                <a:solidFill>
                  <a:srgbClr val="1D252B"/>
                </a:solidFill>
              </a:rPr>
              <a:pPr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78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4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81" r:id="rId10"/>
    <p:sldLayoutId id="2147483725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2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82" r:id="rId10"/>
    <p:sldLayoutId id="214748374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9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3" r:id="rId11"/>
    <p:sldLayoutId id="214748376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1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2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xmlns="" id="{2730D4B3-410D-4286-901A-6DCD73F075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907428824"/>
              </p:ext>
            </p:extLst>
          </p:nvPr>
        </p:nvGraphicFramePr>
        <p:xfrm>
          <a:off x="1591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" name="Diapositive think-cell" r:id="rId21" imgW="270" imgH="270" progId="TCLayout.ActiveDocument.1">
                  <p:embed/>
                </p:oleObj>
              </mc:Choice>
              <mc:Fallback>
                <p:oleObj name="Diapositive think-cell" r:id="rId21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xmlns="" id="{2730D4B3-410D-4286-901A-6DCD73F075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91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pPr defTabSz="914400"/>
            <a:fld id="{B20DE93A-6C71-914E-B887-96385185B528}" type="slidenum">
              <a:rPr lang="en-US" smtClean="0">
                <a:solidFill>
                  <a:srgbClr val="1D252B"/>
                </a:solidFill>
              </a:rPr>
              <a:pPr defTabSz="914400"/>
              <a:t>‹#›</a:t>
            </a:fld>
            <a:endParaRPr lang="en-US" dirty="0">
              <a:solidFill>
                <a:srgbClr val="1D252B"/>
              </a:solidFill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xmlns="" id="{58484D7D-A436-426E-B139-4B0010E09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7827"/>
            <a:ext cx="4795838" cy="23177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 defTabSz="914400">
              <a:defRPr/>
            </a:pPr>
            <a:r>
              <a:rPr lang="fr-FR">
                <a:solidFill>
                  <a:prstClr val="black"/>
                </a:solidFill>
              </a:rPr>
              <a:t>ERAMET - Transformation Numérique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9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48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" y="6611327"/>
            <a:ext cx="9143999" cy="0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6627385"/>
            <a:ext cx="3146730" cy="232867"/>
          </a:xfrm>
          <a:prstGeom prst="rect">
            <a:avLst/>
          </a:prstGeom>
        </p:spPr>
        <p:txBody>
          <a:bodyPr anchor="ctr"/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ERAMET - Transformation Numérique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91442" y="6625135"/>
            <a:ext cx="452579" cy="232868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B20DE93A-6C71-914E-B887-96385185B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0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4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14810" y="1823868"/>
            <a:ext cx="5505072" cy="579427"/>
          </a:xfrm>
        </p:spPr>
        <p:txBody>
          <a:bodyPr/>
          <a:lstStyle/>
          <a:p>
            <a:pPr algn="l"/>
            <a:r>
              <a:rPr lang="fr-FR" dirty="0" smtClean="0"/>
              <a:t>Document Classification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05.10.2018</a:t>
            </a:r>
            <a:endParaRPr lang="fr-FR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5851" y="2496238"/>
            <a:ext cx="4996278" cy="515907"/>
          </a:xfrm>
        </p:spPr>
        <p:txBody>
          <a:bodyPr/>
          <a:lstStyle/>
          <a:p>
            <a:pPr algn="ctr"/>
            <a:r>
              <a:rPr lang="fr-FR" sz="2000" dirty="0" smtClean="0"/>
              <a:t>Thanh Bui</a:t>
            </a:r>
            <a:r>
              <a:rPr lang="fr-FR" sz="2000" dirty="0"/>
              <a:t>, </a:t>
            </a:r>
            <a:r>
              <a:rPr lang="fr-FR" sz="2000" dirty="0" smtClean="0"/>
              <a:t>Bertrand Dusanter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8422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18656" y="218176"/>
            <a:ext cx="7447601" cy="55399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7200" y="1196752"/>
            <a:ext cx="8050306" cy="49879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Big data and data science:</a:t>
            </a:r>
          </a:p>
          <a:p>
            <a:pPr lvl="1"/>
            <a:r>
              <a:rPr lang="en-US" sz="2000" dirty="0" smtClean="0"/>
              <a:t>Big data is a term for any collection of data sets so large or complex that they becomes difficult to be processed using traditional data management techniques</a:t>
            </a:r>
          </a:p>
          <a:p>
            <a:pPr lvl="1"/>
            <a:r>
              <a:rPr lang="en-US" sz="2000" dirty="0" smtClean="0"/>
              <a:t>Data science involves using methods to analyze massive amounts of data and extract the knowledge it contains</a:t>
            </a:r>
          </a:p>
          <a:p>
            <a:pPr marL="411163" lvl="1" indent="0">
              <a:buFont typeface="Arial"/>
              <a:buNone/>
            </a:pPr>
            <a:r>
              <a:rPr lang="en-US" sz="2000" dirty="0" smtClean="0"/>
              <a:t>              </a:t>
            </a:r>
            <a:r>
              <a:rPr lang="en-US" sz="2000" dirty="0" smtClean="0">
                <a:solidFill>
                  <a:srgbClr val="00B0F0"/>
                </a:solidFill>
              </a:rPr>
              <a:t>Big data and data science </a:t>
            </a:r>
            <a:r>
              <a:rPr lang="en-US" sz="2000" b="1" dirty="0" smtClean="0">
                <a:solidFill>
                  <a:srgbClr val="00B0F0"/>
                </a:solidFill>
                <a:latin typeface="Times New Roman"/>
                <a:cs typeface="Times New Roman"/>
              </a:rPr>
              <a:t>≈</a:t>
            </a:r>
            <a:r>
              <a:rPr lang="en-US" sz="2000" dirty="0" smtClean="0">
                <a:solidFill>
                  <a:srgbClr val="00B0F0"/>
                </a:solidFill>
              </a:rPr>
              <a:t> crude oil and oil refinery</a:t>
            </a:r>
          </a:p>
          <a:p>
            <a:r>
              <a:rPr lang="en-US" sz="2000" dirty="0" smtClean="0"/>
              <a:t>Data science process:</a:t>
            </a:r>
          </a:p>
          <a:p>
            <a:pPr marL="868363" lvl="1" indent="-457200">
              <a:buFont typeface="+mj-lt"/>
              <a:buAutoNum type="arabicPeriod"/>
            </a:pPr>
            <a:r>
              <a:rPr lang="en-US" sz="2000" dirty="0" smtClean="0"/>
              <a:t>Setting the research goal</a:t>
            </a:r>
          </a:p>
          <a:p>
            <a:pPr marL="868363" lvl="1" indent="-457200">
              <a:buFont typeface="+mj-lt"/>
              <a:buAutoNum type="arabicPeriod"/>
            </a:pPr>
            <a:r>
              <a:rPr lang="en-US" sz="2000" dirty="0" smtClean="0"/>
              <a:t>Retrieving data</a:t>
            </a:r>
          </a:p>
          <a:p>
            <a:pPr marL="868363" lvl="1" indent="-457200">
              <a:buFont typeface="+mj-lt"/>
              <a:buAutoNum type="arabicPeriod"/>
            </a:pPr>
            <a:r>
              <a:rPr lang="en-US" sz="2000" dirty="0" smtClean="0"/>
              <a:t>Data preparation</a:t>
            </a:r>
          </a:p>
          <a:p>
            <a:pPr marL="868363" lvl="1" indent="-457200">
              <a:buFont typeface="+mj-lt"/>
              <a:buAutoNum type="arabicPeriod"/>
            </a:pPr>
            <a:r>
              <a:rPr lang="en-US" sz="2000" dirty="0" smtClean="0"/>
              <a:t>Data exploration</a:t>
            </a:r>
          </a:p>
          <a:p>
            <a:pPr marL="868363" lvl="1" indent="-457200">
              <a:buFont typeface="+mj-lt"/>
              <a:buAutoNum type="arabicPeriod"/>
            </a:pPr>
            <a:r>
              <a:rPr lang="en-US" sz="2000" dirty="0" smtClean="0"/>
              <a:t>Data modeling</a:t>
            </a:r>
          </a:p>
          <a:p>
            <a:pPr marL="868363" lvl="1" indent="-457200">
              <a:buFont typeface="+mj-lt"/>
              <a:buAutoNum type="arabicPeriod"/>
            </a:pPr>
            <a:r>
              <a:rPr lang="en-US" sz="2000" dirty="0" smtClean="0"/>
              <a:t>Presentation and deployment</a:t>
            </a:r>
            <a:endParaRPr lang="en-US" sz="20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18656" y="218176"/>
            <a:ext cx="7447601" cy="55399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Document classification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7200" y="1196752"/>
            <a:ext cx="8435788" cy="49879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1) </a:t>
            </a:r>
            <a:r>
              <a:rPr lang="fr-FR" dirty="0" err="1" smtClean="0"/>
              <a:t>Research</a:t>
            </a:r>
            <a:r>
              <a:rPr lang="fr-FR" dirty="0" smtClean="0"/>
              <a:t> goal: </a:t>
            </a:r>
            <a:endParaRPr lang="fr-FR" dirty="0"/>
          </a:p>
          <a:p>
            <a:pPr lvl="1"/>
            <a:r>
              <a:rPr lang="fr-FR" dirty="0" err="1"/>
              <a:t>Recognize</a:t>
            </a:r>
            <a:r>
              <a:rPr lang="fr-FR" dirty="0"/>
              <a:t>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smtClean="0"/>
              <a:t>documents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/>
              <a:t>Help </a:t>
            </a:r>
            <a:r>
              <a:rPr lang="fr-FR" dirty="0" smtClean="0"/>
              <a:t>to </a:t>
            </a:r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organize</a:t>
            </a:r>
            <a:r>
              <a:rPr lang="fr-FR" dirty="0" smtClean="0"/>
              <a:t> documents </a:t>
            </a:r>
            <a:r>
              <a:rPr lang="fr-FR" dirty="0"/>
              <a:t>in the </a:t>
            </a:r>
            <a:r>
              <a:rPr lang="fr-FR" dirty="0" err="1"/>
              <a:t>Eramet</a:t>
            </a:r>
            <a:r>
              <a:rPr lang="fr-FR" dirty="0"/>
              <a:t> network and </a:t>
            </a:r>
            <a:r>
              <a:rPr lang="fr-FR" dirty="0" err="1"/>
              <a:t>improve</a:t>
            </a:r>
            <a:r>
              <a:rPr lang="fr-FR" dirty="0"/>
              <a:t> CINDOC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 smtClean="0"/>
              <a:t>2) </a:t>
            </a:r>
            <a:r>
              <a:rPr lang="fr-FR" dirty="0" err="1" smtClean="0"/>
              <a:t>Retrieving</a:t>
            </a:r>
            <a:r>
              <a:rPr lang="fr-FR" dirty="0" smtClean="0"/>
              <a:t> data:</a:t>
            </a:r>
            <a:endParaRPr lang="fr-FR" dirty="0"/>
          </a:p>
          <a:p>
            <a:pPr lvl="1"/>
            <a:r>
              <a:rPr lang="fr-FR" dirty="0"/>
              <a:t>109 </a:t>
            </a:r>
            <a:r>
              <a:rPr lang="fr-FR" dirty="0" err="1"/>
              <a:t>scientific</a:t>
            </a:r>
            <a:r>
              <a:rPr lang="fr-FR" dirty="0"/>
              <a:t> documents</a:t>
            </a:r>
          </a:p>
          <a:p>
            <a:pPr lvl="1"/>
            <a:r>
              <a:rPr lang="fr-FR" dirty="0"/>
              <a:t>64 non-</a:t>
            </a:r>
            <a:r>
              <a:rPr lang="fr-FR" dirty="0" err="1"/>
              <a:t>scientific</a:t>
            </a:r>
            <a:r>
              <a:rPr lang="fr-FR" dirty="0"/>
              <a:t> documents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2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18656" y="218176"/>
            <a:ext cx="7447601" cy="55399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Document classification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987802" y="2005330"/>
            <a:ext cx="7333533" cy="1865177"/>
          </a:xfrm>
          <a:prstGeom prst="roundRect">
            <a:avLst>
              <a:gd name="adj" fmla="val 8987"/>
            </a:avLst>
          </a:prstGeom>
          <a:solidFill>
            <a:srgbClr val="D6EC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34491" y="3083697"/>
            <a:ext cx="1041923" cy="62172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FD13B">
                <a:shade val="50000"/>
              </a:srgbClr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Input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392743" y="2121284"/>
            <a:ext cx="1798319" cy="1590649"/>
          </a:xfrm>
          <a:prstGeom prst="rect">
            <a:avLst/>
          </a:prstGeom>
          <a:solidFill>
            <a:srgbClr val="7FD13B">
              <a:lumMod val="60000"/>
              <a:lumOff val="40000"/>
            </a:srgbClr>
          </a:solidFill>
          <a:ln w="12700" cap="flat" cmpd="sng" algn="ctr">
            <a:solidFill>
              <a:srgbClr val="7FD13B">
                <a:shade val="50000"/>
              </a:srgbClr>
            </a:solidFill>
            <a:prstDash val="solid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Times New Roman"/>
              </a:rPr>
              <a:t>Machine learning algorithm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34491" y="2260428"/>
            <a:ext cx="1041589" cy="51338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FD13B">
                <a:shade val="50000"/>
              </a:srgbClr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Times New Roman"/>
              </a:rPr>
              <a:t>Label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195169" y="3408367"/>
            <a:ext cx="297215" cy="0"/>
          </a:xfrm>
          <a:prstGeom prst="straightConnector1">
            <a:avLst/>
          </a:prstGeom>
          <a:noFill/>
          <a:ln w="28575" cap="flat" cmpd="sng" algn="ctr">
            <a:solidFill>
              <a:srgbClr val="7FD13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>
          <a:xfrm>
            <a:off x="6042946" y="3408367"/>
            <a:ext cx="367345" cy="0"/>
          </a:xfrm>
          <a:prstGeom prst="straightConnector1">
            <a:avLst/>
          </a:prstGeom>
          <a:noFill/>
          <a:ln w="28575" cap="flat" cmpd="sng" algn="ctr">
            <a:solidFill>
              <a:srgbClr val="7FD13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>
          <a:xfrm>
            <a:off x="2195169" y="2527120"/>
            <a:ext cx="4197746" cy="0"/>
          </a:xfrm>
          <a:prstGeom prst="straightConnector1">
            <a:avLst/>
          </a:prstGeom>
          <a:noFill/>
          <a:ln w="28575" cap="flat" cmpd="sng" algn="ctr">
            <a:solidFill>
              <a:srgbClr val="7FD13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38" name="TextBox 36"/>
          <p:cNvSpPr txBox="1"/>
          <p:nvPr/>
        </p:nvSpPr>
        <p:spPr>
          <a:xfrm>
            <a:off x="2680373" y="2005330"/>
            <a:ext cx="2108003" cy="359263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S PGothic"/>
                <a:cs typeface="Times New Roman"/>
              </a:rPr>
              <a:t>(a) Training phase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Times New Roman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499831" y="3072102"/>
            <a:ext cx="1952101" cy="621524"/>
          </a:xfrm>
          <a:prstGeom prst="rect">
            <a:avLst/>
          </a:prstGeom>
          <a:solidFill>
            <a:srgbClr val="7FD13B">
              <a:lumMod val="60000"/>
              <a:lumOff val="40000"/>
            </a:srgbClr>
          </a:solidFill>
          <a:ln w="12700" cap="flat" cmpd="sng" algn="ctr">
            <a:solidFill>
              <a:srgbClr val="7FD13B">
                <a:shade val="50000"/>
              </a:srgbClr>
            </a:solidFill>
            <a:prstDash val="solid"/>
          </a:ln>
          <a:effectLst/>
        </p:spPr>
        <p:txBody>
          <a:bodyPr wrap="square" lIns="36000" tIns="36000"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Times New Roman"/>
              </a:rPr>
              <a:t>Feature extractor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801728" y="3083697"/>
            <a:ext cx="1241219" cy="60904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FD13B">
                <a:shade val="50000"/>
              </a:srgbClr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Times New Roman"/>
              </a:rPr>
              <a:t>Features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451930" y="3408367"/>
            <a:ext cx="337198" cy="0"/>
          </a:xfrm>
          <a:prstGeom prst="straightConnector1">
            <a:avLst/>
          </a:prstGeom>
          <a:noFill/>
          <a:ln w="28575" cap="flat" cmpd="sng" algn="ctr">
            <a:solidFill>
              <a:srgbClr val="7FD13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43" name="Group 42"/>
          <p:cNvGrpSpPr/>
          <p:nvPr/>
        </p:nvGrpSpPr>
        <p:grpSpPr>
          <a:xfrm>
            <a:off x="999085" y="4237006"/>
            <a:ext cx="7333533" cy="2259740"/>
            <a:chOff x="45720" y="0"/>
            <a:chExt cx="5577840" cy="1783080"/>
          </a:xfrm>
        </p:grpSpPr>
        <p:sp>
          <p:nvSpPr>
            <p:cNvPr id="49" name="Rounded Rectangle 48"/>
            <p:cNvSpPr/>
            <p:nvPr/>
          </p:nvSpPr>
          <p:spPr>
            <a:xfrm>
              <a:off x="45720" y="0"/>
              <a:ext cx="5577840" cy="1783080"/>
            </a:xfrm>
            <a:prstGeom prst="roundRect">
              <a:avLst>
                <a:gd name="adj" fmla="val 8987"/>
              </a:avLst>
            </a:prstGeom>
            <a:solidFill>
              <a:srgbClr val="D6EC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52900" y="256186"/>
              <a:ext cx="1367790" cy="858067"/>
            </a:xfrm>
            <a:prstGeom prst="rect">
              <a:avLst/>
            </a:prstGeom>
            <a:solidFill>
              <a:srgbClr val="7FD13B">
                <a:lumMod val="60000"/>
                <a:lumOff val="40000"/>
              </a:srgbClr>
            </a:solidFill>
            <a:ln w="12700" cap="flat" cmpd="sng" algn="ctr">
              <a:solidFill>
                <a:srgbClr val="7FD13B">
                  <a:shade val="50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Times New Roman"/>
                  <a:cs typeface="Times New Roman"/>
                </a:rPr>
                <a:t>Trained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Times New Roman"/>
                  <a:cs typeface="Times New Roman"/>
                </a:rPr>
                <a:t> classifier model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4868309" y="1117506"/>
              <a:ext cx="0" cy="200018"/>
            </a:xfrm>
            <a:prstGeom prst="straightConnector1">
              <a:avLst/>
            </a:prstGeom>
            <a:noFill/>
            <a:ln w="28575" cap="flat" cmpd="sng" algn="ctr">
              <a:solidFill>
                <a:srgbClr val="7FD13B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>
              <a:off x="967740" y="833843"/>
              <a:ext cx="22606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FD13B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>
              <a:off x="2690030" y="794140"/>
              <a:ext cx="25654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FD13B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>
              <a:off x="3893819" y="778961"/>
              <a:ext cx="27940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FD13B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sp>
        <p:nvSpPr>
          <p:cNvPr id="44" name="Rectangle 43"/>
          <p:cNvSpPr/>
          <p:nvPr/>
        </p:nvSpPr>
        <p:spPr>
          <a:xfrm>
            <a:off x="6810246" y="5895141"/>
            <a:ext cx="1041589" cy="46767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FD13B">
                <a:shade val="50000"/>
              </a:srgbClr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Times New Roman"/>
              </a:rPr>
              <a:t>Label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34491" y="4921131"/>
            <a:ext cx="1041589" cy="6207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FD13B">
                <a:shade val="50000"/>
              </a:srgbClr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+mn-cs"/>
              </a:rPr>
              <a:t>Input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99831" y="4909536"/>
            <a:ext cx="1951816" cy="620738"/>
          </a:xfrm>
          <a:prstGeom prst="rect">
            <a:avLst/>
          </a:prstGeom>
          <a:solidFill>
            <a:srgbClr val="7FD13B">
              <a:lumMod val="60000"/>
              <a:lumOff val="40000"/>
            </a:srgbClr>
          </a:solidFill>
          <a:ln w="12700" cap="flat" cmpd="sng" algn="ctr">
            <a:solidFill>
              <a:srgbClr val="7FD13B">
                <a:shade val="50000"/>
              </a:srgbClr>
            </a:solidFill>
            <a:prstDash val="solid"/>
          </a:ln>
          <a:effectLst/>
        </p:spPr>
        <p:txBody>
          <a:bodyPr wrap="square" lIns="36000" tIns="36000"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Times New Roman"/>
              </a:rPr>
              <a:t>Feature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Times New Roman"/>
              </a:rPr>
              <a:t> </a:t>
            </a:r>
            <a:r>
              <a:rPr kumimoji="0" lang="fr-F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Times New Roman"/>
              </a:rPr>
              <a:t>extractor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24296" y="4921131"/>
            <a:ext cx="1222841" cy="60904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7FD13B">
                <a:shade val="50000"/>
              </a:srgbClr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Times New Roman"/>
              </a:rPr>
              <a:t>Features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Times New Roman"/>
              <a:cs typeface="+mn-cs"/>
            </a:endParaRPr>
          </a:p>
        </p:txBody>
      </p:sp>
      <p:sp>
        <p:nvSpPr>
          <p:cNvPr id="48" name="TextBox 36"/>
          <p:cNvSpPr txBox="1"/>
          <p:nvPr/>
        </p:nvSpPr>
        <p:spPr>
          <a:xfrm>
            <a:off x="2680373" y="4237006"/>
            <a:ext cx="2108003" cy="359263"/>
          </a:xfrm>
          <a:prstGeom prst="rect">
            <a:avLst/>
          </a:prstGeom>
          <a:noFill/>
          <a:ln w="12700">
            <a:solidFill>
              <a:sysClr val="windowText" lastClr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MS PGothic"/>
                <a:cs typeface="Times New Roman"/>
              </a:rPr>
              <a:t>(b) Prediction phase</a:t>
            </a: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Times New Roman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7340583" y="3698251"/>
            <a:ext cx="0" cy="647310"/>
          </a:xfrm>
          <a:prstGeom prst="straightConnector1">
            <a:avLst/>
          </a:prstGeom>
          <a:noFill/>
          <a:ln w="28575" cap="flat" cmpd="sng" algn="ctr">
            <a:solidFill>
              <a:srgbClr val="7FD13B">
                <a:shade val="95000"/>
                <a:satMod val="105000"/>
              </a:srgbClr>
            </a:solidFill>
            <a:prstDash val="dash"/>
            <a:tailEnd type="arrow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-10" y="833714"/>
            <a:ext cx="46437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8363" lvl="1" indent="-457200">
              <a:buFont typeface="+mj-lt"/>
              <a:buAutoNum type="arabicPeriod" startAt="3"/>
            </a:pPr>
            <a:r>
              <a:rPr lang="en-US" sz="2000" dirty="0"/>
              <a:t>Data preparation</a:t>
            </a:r>
          </a:p>
          <a:p>
            <a:pPr marL="868363" lvl="1" indent="-457200">
              <a:buFont typeface="+mj-lt"/>
              <a:buAutoNum type="arabicPeriod" startAt="3"/>
            </a:pPr>
            <a:r>
              <a:rPr lang="en-US" sz="2000" dirty="0"/>
              <a:t>Data exploration</a:t>
            </a:r>
          </a:p>
          <a:p>
            <a:pPr marL="868363" lvl="1" indent="-457200">
              <a:buFont typeface="+mj-lt"/>
              <a:buAutoNum type="arabicPeriod" startAt="3"/>
            </a:pPr>
            <a:r>
              <a:rPr lang="en-US" sz="2000" dirty="0"/>
              <a:t>Data modeling</a:t>
            </a:r>
          </a:p>
          <a:p>
            <a:endParaRPr lang="en-US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18656" y="218176"/>
            <a:ext cx="7447601" cy="55399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Document classification</a:t>
            </a:r>
            <a:endParaRPr lang="en-US" dirty="0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7200" y="1196752"/>
            <a:ext cx="8157882" cy="49879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Features</a:t>
            </a:r>
            <a:r>
              <a:rPr lang="fr-FR" dirty="0" smtClean="0"/>
              <a:t>: </a:t>
            </a:r>
          </a:p>
          <a:p>
            <a:pPr lvl="1"/>
            <a:r>
              <a:rPr lang="fr-FR" sz="2400" dirty="0" err="1"/>
              <a:t>N</a:t>
            </a:r>
            <a:r>
              <a:rPr lang="fr-FR" sz="2400" dirty="0" err="1" smtClean="0"/>
              <a:t>umber</a:t>
            </a:r>
            <a:r>
              <a:rPr lang="fr-FR" sz="2400" dirty="0" smtClean="0"/>
              <a:t> of occurrences of </a:t>
            </a:r>
            <a:r>
              <a:rPr lang="fr-FR" sz="2400" dirty="0" err="1" smtClean="0"/>
              <a:t>following</a:t>
            </a:r>
            <a:r>
              <a:rPr lang="fr-FR" sz="2400" dirty="0" smtClean="0"/>
              <a:t> keywords</a:t>
            </a:r>
          </a:p>
          <a:p>
            <a:pPr lvl="1"/>
            <a:r>
              <a:rPr lang="fr-FR" sz="2400" dirty="0" err="1"/>
              <a:t>N</a:t>
            </a:r>
            <a:r>
              <a:rPr lang="fr-FR" sz="2400" dirty="0" err="1" smtClean="0"/>
              <a:t>umber</a:t>
            </a:r>
            <a:r>
              <a:rPr lang="fr-FR" sz="2400" dirty="0" smtClean="0"/>
              <a:t> of pages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en-US" sz="2800" b="1" dirty="0" smtClean="0"/>
              <a:t>keywords</a:t>
            </a:r>
            <a:r>
              <a:rPr lang="en-US" sz="2800" dirty="0" smtClean="0"/>
              <a:t> </a:t>
            </a:r>
            <a:r>
              <a:rPr lang="en-US" sz="2800" dirty="0"/>
              <a:t>= ['abstract', 'al.', 'article', </a:t>
            </a:r>
            <a:r>
              <a:rPr lang="en-US" sz="2800" dirty="0" smtClean="0"/>
              <a:t>   'authors</a:t>
            </a:r>
            <a:r>
              <a:rPr lang="en-US" sz="2800" dirty="0"/>
              <a:t>', 'by', '</a:t>
            </a:r>
            <a:r>
              <a:rPr lang="en-US" sz="2800" dirty="0" err="1"/>
              <a:t>doi</a:t>
            </a:r>
            <a:r>
              <a:rPr lang="en-US" sz="2800" dirty="0"/>
              <a:t>', 'index', '</a:t>
            </a:r>
            <a:r>
              <a:rPr lang="en-US" sz="2800" dirty="0" err="1"/>
              <a:t>institut</a:t>
            </a:r>
            <a:r>
              <a:rPr lang="en-US" sz="2800" dirty="0"/>
              <a:t>', 'institute', 'introduction', 'journal', 'keywords', 'laboratory', 'manuscript', 'paper', 'par', 'publication', 'published', 'rapporteur', 'received', 'rev.', 'university']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18656" y="218176"/>
            <a:ext cx="7447601" cy="55399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Feature</a:t>
            </a:r>
            <a:r>
              <a:rPr lang="fr-FR" dirty="0" smtClean="0"/>
              <a:t> visualisation</a:t>
            </a:r>
            <a:endParaRPr lang="en-US" dirty="0"/>
          </a:p>
        </p:txBody>
      </p:sp>
      <p:pic>
        <p:nvPicPr>
          <p:cNvPr id="27" name="Picture 26"/>
          <p:cNvPicPr/>
          <p:nvPr/>
        </p:nvPicPr>
        <p:blipFill>
          <a:blip r:embed="rId2"/>
          <a:stretch>
            <a:fillRect/>
          </a:stretch>
        </p:blipFill>
        <p:spPr>
          <a:xfrm>
            <a:off x="120041" y="1992975"/>
            <a:ext cx="4487815" cy="3583101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>
          <a:blip r:embed="rId3"/>
          <a:stretch>
            <a:fillRect/>
          </a:stretch>
        </p:blipFill>
        <p:spPr>
          <a:xfrm>
            <a:off x="4580965" y="1975045"/>
            <a:ext cx="4473388" cy="35203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835" y="1021976"/>
            <a:ext cx="483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Dimensionality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68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20DE93A-6C71-914E-B887-96385185B5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18656" y="218176"/>
            <a:ext cx="7447601" cy="553998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471550"/>
              </p:ext>
            </p:extLst>
          </p:nvPr>
        </p:nvGraphicFramePr>
        <p:xfrm>
          <a:off x="1743727" y="3034232"/>
          <a:ext cx="6096000" cy="234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>
                          <a:effectLst/>
                        </a:rPr>
                        <a:t>Machine </a:t>
                      </a:r>
                      <a:r>
                        <a:rPr lang="fr-FR" sz="1600" b="1" dirty="0" err="1">
                          <a:effectLst/>
                        </a:rPr>
                        <a:t>learning</a:t>
                      </a:r>
                      <a:r>
                        <a:rPr lang="fr-FR" sz="1600" b="1" dirty="0">
                          <a:effectLst/>
                        </a:rPr>
                        <a:t> </a:t>
                      </a:r>
                      <a:r>
                        <a:rPr lang="fr-FR" sz="1600" b="1" dirty="0" err="1">
                          <a:effectLst/>
                        </a:rPr>
                        <a:t>models</a:t>
                      </a:r>
                      <a:endParaRPr lang="en-US" sz="16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dirty="0" err="1">
                          <a:effectLst/>
                        </a:rPr>
                        <a:t>Testing</a:t>
                      </a:r>
                      <a:r>
                        <a:rPr lang="fr-FR" sz="1600" b="1" dirty="0">
                          <a:effectLst/>
                        </a:rPr>
                        <a:t> </a:t>
                      </a:r>
                      <a:r>
                        <a:rPr lang="fr-FR" sz="1600" b="1" dirty="0" err="1">
                          <a:effectLst/>
                        </a:rPr>
                        <a:t>Accuracy</a:t>
                      </a:r>
                      <a:r>
                        <a:rPr lang="fr-FR" sz="1600" b="1" dirty="0">
                          <a:effectLst/>
                        </a:rPr>
                        <a:t> (</a:t>
                      </a:r>
                      <a:r>
                        <a:rPr lang="fr-FR" sz="1600" b="1" dirty="0" err="1">
                          <a:effectLst/>
                        </a:rPr>
                        <a:t>mean</a:t>
                      </a:r>
                      <a:r>
                        <a:rPr lang="fr-FR" sz="1600" b="1" dirty="0">
                          <a:effectLst/>
                        </a:rPr>
                        <a:t> ± </a:t>
                      </a:r>
                      <a:r>
                        <a:rPr lang="fr-FR" sz="1600" b="1" dirty="0" err="1">
                          <a:effectLst/>
                        </a:rPr>
                        <a:t>std</a:t>
                      </a:r>
                      <a:r>
                        <a:rPr lang="fr-FR" sz="1600" b="1" dirty="0">
                          <a:effectLst/>
                        </a:rPr>
                        <a:t>)</a:t>
                      </a:r>
                      <a:endParaRPr lang="en-US" sz="1600" b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Gaussian</a:t>
                      </a: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Naive</a:t>
                      </a: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Bayes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>
                          <a:effectLst/>
                        </a:rPr>
                        <a:t>0.872 ± 0.047</a:t>
                      </a:r>
                      <a:endParaRPr lang="en-US" sz="16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Multinomial </a:t>
                      </a:r>
                      <a:r>
                        <a:rPr lang="fr-F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Naive</a:t>
                      </a: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Bayes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dirty="0">
                          <a:effectLst/>
                        </a:rPr>
                        <a:t>0.715 ± 0</a:t>
                      </a:r>
                      <a:r>
                        <a:rPr lang="en-US" sz="1600" dirty="0">
                          <a:effectLst/>
                        </a:rPr>
                        <a:t>.068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</a:t>
                      </a:r>
                      <a:r>
                        <a:rPr lang="fr-F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Vector</a:t>
                      </a: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Machines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</a:rPr>
                        <a:t>0.908 ± 0.045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1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  <a:r>
                        <a:rPr lang="fr-FR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Forest Classification</a:t>
                      </a:r>
                      <a:endParaRPr lang="en-US" sz="1600" b="1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i="1" dirty="0">
                          <a:effectLst/>
                        </a:rPr>
                        <a:t>0.912 ± 0.047</a:t>
                      </a:r>
                      <a:endParaRPr lang="en-US" sz="1600" b="1" i="1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</a:t>
                      </a:r>
                      <a:r>
                        <a:rPr lang="fr-F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Boosting</a:t>
                      </a: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hangingPunct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600" dirty="0">
                          <a:effectLst/>
                        </a:rPr>
                        <a:t>0.903 ± </a:t>
                      </a:r>
                      <a:r>
                        <a:rPr lang="fr-FR" sz="1600" dirty="0" smtClean="0">
                          <a:effectLst/>
                        </a:rPr>
                        <a:t>0.047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4424" y="1246094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dirty="0" err="1" smtClean="0"/>
              <a:t>Dataset</a:t>
            </a:r>
            <a:r>
              <a:rPr lang="fr-FR" dirty="0" smtClean="0"/>
              <a:t>: 109 </a:t>
            </a:r>
            <a:r>
              <a:rPr lang="fr-FR" dirty="0" err="1"/>
              <a:t>scientific</a:t>
            </a:r>
            <a:r>
              <a:rPr lang="fr-FR" dirty="0"/>
              <a:t> documents</a:t>
            </a:r>
          </a:p>
          <a:p>
            <a:pPr lvl="1"/>
            <a:r>
              <a:rPr lang="fr-FR" dirty="0" smtClean="0"/>
              <a:t>	64 </a:t>
            </a:r>
            <a:r>
              <a:rPr lang="fr-FR" dirty="0"/>
              <a:t>non-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smtClean="0"/>
              <a:t>documents</a:t>
            </a:r>
          </a:p>
          <a:p>
            <a:pPr lvl="1"/>
            <a:endParaRPr lang="en-US" dirty="0"/>
          </a:p>
          <a:p>
            <a:r>
              <a:rPr lang="fr-FR" dirty="0" smtClean="0"/>
              <a:t>80% for training, 20% for </a:t>
            </a:r>
            <a:r>
              <a:rPr lang="fr-FR" dirty="0" err="1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87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9&quot;&gt;&lt;elem m_fUsage=&quot;2.27514379283290057998E+00&quot;&gt;&lt;m_msothmcolidx val=&quot;0&quot;/&gt;&lt;m_rgb r=&quot;B1&quot; g=&quot;00&quot; b=&quot;34&quot;/&gt;&lt;m_nBrightness val=&quot;0&quot;/&gt;&lt;/elem&gt;&lt;elem m_fUsage=&quot;1.15867844010000031751E+00&quot;&gt;&lt;m_msothmcolidx val=&quot;0&quot;/&gt;&lt;m_rgb r=&quot;82&quot; g=&quot;28&quot; b=&quot;69&quot;/&gt;&lt;m_nBrightness val=&quot;0&quot;/&gt;&lt;/elem&gt;&lt;elem m_fUsage=&quot;9.00000000000000022204E-01&quot;&gt;&lt;m_msothmcolidx val=&quot;0&quot;/&gt;&lt;m_rgb r=&quot;A0&quot; g=&quot;BD&quot; b=&quot;F1&quot;/&gt;&lt;m_nBrightness val=&quot;0&quot;/&gt;&lt;/elem&gt;&lt;elem m_fUsage=&quot;8.65717389000000170363E-01&quot;&gt;&lt;m_msothmcolidx val=&quot;0&quot;/&gt;&lt;m_rgb r=&quot;00&quot; g=&quot;58&quot; b=&quot;79&quot;/&gt;&lt;m_nBrightness val=&quot;0&quot;/&gt;&lt;/elem&gt;&lt;elem m_fUsage=&quot;7.29000000000000092371E-01&quot;&gt;&lt;m_msothmcolidx val=&quot;0&quot;/&gt;&lt;m_rgb r=&quot;9D&quot; g=&quot;24&quot; b=&quot;2E&quot;/&gt;&lt;m_nBrightness val=&quot;0&quot;/&gt;&lt;/elem&gt;&lt;elem m_fUsage=&quot;6.56100000000000127542E-01&quot;&gt;&lt;m_msothmcolidx val=&quot;0&quot;/&gt;&lt;m_rgb r=&quot;42&quot; g=&quot;6D&quot; b=&quot;D5&quot;/&gt;&lt;m_nBrightness val=&quot;0&quot;/&gt;&lt;/elem&gt;&lt;elem m_fUsage=&quot;5.31441000000000163261E-01&quot;&gt;&lt;m_msothmcolidx val=&quot;0&quot;/&gt;&lt;m_rgb r=&quot;E5&quot; g=&quot;E5&quot; b=&quot;E5&quot;/&gt;&lt;m_nBrightness val=&quot;0&quot;/&gt;&lt;/elem&gt;&lt;elem m_fUsage=&quot;3.13810596090000171188E-01&quot;&gt;&lt;m_msothmcolidx val=&quot;0&quot;/&gt;&lt;m_rgb r=&quot;E4&quot; g=&quot;DE&quot; b=&quot;F8&quot;/&gt;&lt;m_nBrightness val=&quot;0&quot;/&gt;&lt;/elem&gt;&lt;elem m_fUsage=&quot;2.82429536481000165171E-01&quot;&gt;&lt;m_msothmcolidx val=&quot;0&quot;/&gt;&lt;m_rgb r=&quot;0F&quot; g=&quot;28&quot; b=&quot;82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RPORATE (rouge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3_CORPORATE (rouge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_NICKEL (vert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MANGANESE (bleu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_ALLIAGE (orang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2_MANGANESE (bleu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2_ALLIAGE (orange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4_CORPORATE (rouge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7.xml><?xml version="1.0" encoding="utf-8"?>
<a:theme xmlns:a="http://schemas.openxmlformats.org/drawingml/2006/main" name="5_CORPORATE (roug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8.xml><?xml version="1.0" encoding="utf-8"?>
<a:theme xmlns:a="http://schemas.openxmlformats.org/drawingml/2006/main" name="6_CORPORATE (rouge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9.xml><?xml version="1.0" encoding="utf-8"?>
<a:theme xmlns:a="http://schemas.openxmlformats.org/drawingml/2006/main" name="3_MANGANESE (bleu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ICKEL (vert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ANGANESE (bleu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ALLIAGE (orange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AUTRES METAUX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COUV - SOMMAIRE - CONTACT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CORPORATE (rouge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_COUV - SOMMAIRE - CONTACT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2_CORPORATE (rouge)">
  <a:themeElements>
    <a:clrScheme name="ERAMET">
      <a:dk1>
        <a:sysClr val="windowText" lastClr="000000"/>
      </a:dk1>
      <a:lt1>
        <a:sysClr val="window" lastClr="FFFFFF"/>
      </a:lt1>
      <a:dk2>
        <a:srgbClr val="1D252B"/>
      </a:dk2>
      <a:lt2>
        <a:srgbClr val="FFFFFF"/>
      </a:lt2>
      <a:accent1>
        <a:srgbClr val="DB001A"/>
      </a:accent1>
      <a:accent2>
        <a:srgbClr val="6AB732"/>
      </a:accent2>
      <a:accent3>
        <a:srgbClr val="21B3EF"/>
      </a:accent3>
      <a:accent4>
        <a:srgbClr val="F2701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ERAMET">
    <a:dk1>
      <a:sysClr val="windowText" lastClr="000000"/>
    </a:dk1>
    <a:lt1>
      <a:sysClr val="window" lastClr="FFFFFF"/>
    </a:lt1>
    <a:dk2>
      <a:srgbClr val="1D252B"/>
    </a:dk2>
    <a:lt2>
      <a:srgbClr val="FFFFFF"/>
    </a:lt2>
    <a:accent1>
      <a:srgbClr val="DB001A"/>
    </a:accent1>
    <a:accent2>
      <a:srgbClr val="6AB732"/>
    </a:accent2>
    <a:accent3>
      <a:srgbClr val="21B3EF"/>
    </a:accent3>
    <a:accent4>
      <a:srgbClr val="F27019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7F26F995ED140A3B8CB06B6D5517E" ma:contentTypeVersion="6" ma:contentTypeDescription="Crée un document." ma:contentTypeScope="" ma:versionID="0799e78aeb808bdbf74ac727fc2f550e">
  <xsd:schema xmlns:xsd="http://www.w3.org/2001/XMLSchema" xmlns:xs="http://www.w3.org/2001/XMLSchema" xmlns:p="http://schemas.microsoft.com/office/2006/metadata/properties" xmlns:ns2="e194f402-9ebc-46d3-b2aa-2dc9fae9f094" xmlns:ns3="cf4f9b0a-7273-49e4-88f0-a8a3838915a5" targetNamespace="http://schemas.microsoft.com/office/2006/metadata/properties" ma:root="true" ma:fieldsID="c48725e313b7e344f88d36af1fb24c23" ns2:_="" ns3:_="">
    <xsd:import namespace="e194f402-9ebc-46d3-b2aa-2dc9fae9f094"/>
    <xsd:import namespace="cf4f9b0a-7273-49e4-88f0-a8a3838915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4f402-9ebc-46d3-b2aa-2dc9fae9f0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4f9b0a-7273-49e4-88f0-a8a3838915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031356-CA46-45D8-9A38-D0648AEB34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61E168-1C16-44F4-9DE2-6C3C9743703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194f402-9ebc-46d3-b2aa-2dc9fae9f094"/>
    <ds:schemaRef ds:uri="cf4f9b0a-7273-49e4-88f0-a8a3838915a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9B8B1D-F26E-4A29-94D3-7E14C1AB1D8D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cf4f9b0a-7273-49e4-88f0-a8a3838915a5"/>
    <ds:schemaRef ds:uri="e194f402-9ebc-46d3-b2aa-2dc9fae9f094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11142</TotalTime>
  <Words>275</Words>
  <Application>Microsoft Office PowerPoint</Application>
  <PresentationFormat>On-screen Show (4:3)</PresentationFormat>
  <Paragraphs>70</Paragraphs>
  <Slides>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7" baseType="lpstr">
      <vt:lpstr>CORPORATE (rouge)</vt:lpstr>
      <vt:lpstr>NICKEL (vert)</vt:lpstr>
      <vt:lpstr>MANGANESE (bleu)</vt:lpstr>
      <vt:lpstr>ALLIAGE (orange)</vt:lpstr>
      <vt:lpstr>AUTRES METAUX</vt:lpstr>
      <vt:lpstr>COUV - SOMMAIRE - CONTACT</vt:lpstr>
      <vt:lpstr>1_CORPORATE (rouge)</vt:lpstr>
      <vt:lpstr>1_COUV - SOMMAIRE - CONTACT</vt:lpstr>
      <vt:lpstr>2_CORPORATE (rouge)</vt:lpstr>
      <vt:lpstr>3_CORPORATE (rouge)</vt:lpstr>
      <vt:lpstr>1_NICKEL (vert)</vt:lpstr>
      <vt:lpstr>1_MANGANESE (bleu)</vt:lpstr>
      <vt:lpstr>1_ALLIAGE (orange)</vt:lpstr>
      <vt:lpstr>2_MANGANESE (bleu)</vt:lpstr>
      <vt:lpstr>2_ALLIAGE (orange)</vt:lpstr>
      <vt:lpstr>4_CORPORATE (rouge)</vt:lpstr>
      <vt:lpstr>5_CORPORATE (rouge)</vt:lpstr>
      <vt:lpstr>6_CORPORATE (rouge)</vt:lpstr>
      <vt:lpstr>3_MANGANESE (bleu)</vt:lpstr>
      <vt:lpstr>Diapositive think-cell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</dc:creator>
  <cp:lastModifiedBy>Thanh Bui</cp:lastModifiedBy>
  <cp:revision>1000</cp:revision>
  <dcterms:created xsi:type="dcterms:W3CDTF">2016-11-07T15:50:27Z</dcterms:created>
  <dcterms:modified xsi:type="dcterms:W3CDTF">2018-10-05T07:05:38Z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0x0101000F17F26F995ED140A3B8CB06B6D5517E</vt:lpwstr>
  </property>
</Properties>
</file>